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1"/>
  </p:normalViewPr>
  <p:slideViewPr>
    <p:cSldViewPr snapToGrid="0">
      <p:cViewPr varScale="1">
        <p:scale>
          <a:sx n="90" d="100"/>
          <a:sy n="90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Monday, February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8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Monday, February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1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Monday, February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8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Monday, February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6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Monday, February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Monday, February 13,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7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Monday, February 13,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1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Monday, February 13,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7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Monday, February 13,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2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Monday, February 13,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8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Monday, February 13,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1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Monday, February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40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4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F4D251-B7D8-402D-950A-F9D15396E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B7A47-EA4F-67FC-A070-4855978E1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0" y="728663"/>
            <a:ext cx="5015638" cy="2795737"/>
          </a:xfrm>
        </p:spPr>
        <p:txBody>
          <a:bodyPr>
            <a:normAutofit/>
          </a:bodyPr>
          <a:lstStyle/>
          <a:p>
            <a:r>
              <a:rPr lang="en-US" dirty="0" err="1"/>
              <a:t>Superhelden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5F465-C00E-21A9-5A57-6ED78D034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0" y="3830399"/>
            <a:ext cx="5015638" cy="2298938"/>
          </a:xfrm>
        </p:spPr>
        <p:txBody>
          <a:bodyPr>
            <a:normAutofit/>
          </a:bodyPr>
          <a:lstStyle/>
          <a:p>
            <a:r>
              <a:rPr lang="en-US" dirty="0"/>
              <a:t>German advanced </a:t>
            </a:r>
          </a:p>
        </p:txBody>
      </p:sp>
      <p:pic>
        <p:nvPicPr>
          <p:cNvPr id="4" name="Picture 3" descr="Skydivers vormen een formatie boven de wolken">
            <a:extLst>
              <a:ext uri="{FF2B5EF4-FFF2-40B4-BE49-F238E27FC236}">
                <a16:creationId xmlns:a16="http://schemas.microsoft.com/office/drawing/2014/main" id="{71262ECF-D851-AA1B-193E-67FFFB6D5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45" r="17636" b="-1"/>
          <a:stretch/>
        </p:blipFill>
        <p:spPr>
          <a:xfrm>
            <a:off x="1" y="10"/>
            <a:ext cx="5662934" cy="6857990"/>
          </a:xfrm>
          <a:custGeom>
            <a:avLst/>
            <a:gdLst/>
            <a:ahLst/>
            <a:cxnLst/>
            <a:rect l="l" t="t" r="r" b="b"/>
            <a:pathLst>
              <a:path w="5662934" h="6858000">
                <a:moveTo>
                  <a:pt x="0" y="0"/>
                </a:moveTo>
                <a:lnTo>
                  <a:pt x="5064602" y="0"/>
                </a:lnTo>
                <a:lnTo>
                  <a:pt x="4889880" y="279455"/>
                </a:lnTo>
                <a:cubicBezTo>
                  <a:pt x="4472355" y="1021447"/>
                  <a:pt x="4263593" y="1948936"/>
                  <a:pt x="4263593" y="3061922"/>
                </a:cubicBezTo>
                <a:cubicBezTo>
                  <a:pt x="4263593" y="3516203"/>
                  <a:pt x="4324186" y="3970483"/>
                  <a:pt x="4445372" y="4515619"/>
                </a:cubicBezTo>
                <a:cubicBezTo>
                  <a:pt x="4596855" y="5030470"/>
                  <a:pt x="4748338" y="5515036"/>
                  <a:pt x="4990710" y="5969316"/>
                </a:cubicBezTo>
                <a:cubicBezTo>
                  <a:pt x="5172489" y="6275955"/>
                  <a:pt x="5371310" y="6544265"/>
                  <a:pt x="5583977" y="6777438"/>
                </a:cubicBezTo>
                <a:lnTo>
                  <a:pt x="566293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E67870A8-BE17-461C-AD58-035AD7FA0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7291575">
            <a:off x="3479502" y="491434"/>
            <a:ext cx="2397877" cy="2244442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419C-2DF4-D563-7F6D-346AC13E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Spiel !!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9599-61A3-8B93-F1FB-98655A418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3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5E0C-B89A-BD1D-7769-8E74E7E7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Superheld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B0E39-A88C-0AC9-2843-94424047C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was </a:t>
            </a:r>
            <a:r>
              <a:rPr lang="en-US" dirty="0" err="1"/>
              <a:t>denkt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,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das Wort </a:t>
            </a:r>
            <a:r>
              <a:rPr lang="en-US" dirty="0" err="1"/>
              <a:t>Superheld</a:t>
            </a:r>
            <a:r>
              <a:rPr lang="en-US" dirty="0"/>
              <a:t> </a:t>
            </a:r>
            <a:r>
              <a:rPr lang="en-US" dirty="0" err="1"/>
              <a:t>hört</a:t>
            </a:r>
            <a:r>
              <a:rPr lang="en-US" dirty="0"/>
              <a:t>? </a:t>
            </a:r>
          </a:p>
          <a:p>
            <a:r>
              <a:rPr lang="en-US" dirty="0" err="1"/>
              <a:t>Deutscher</a:t>
            </a:r>
            <a:r>
              <a:rPr lang="en-US" dirty="0"/>
              <a:t> </a:t>
            </a:r>
            <a:r>
              <a:rPr lang="en-US" dirty="0" err="1"/>
              <a:t>Superheld</a:t>
            </a:r>
            <a:r>
              <a:rPr lang="en-US" dirty="0"/>
              <a:t> ?</a:t>
            </a:r>
          </a:p>
          <a:p>
            <a:r>
              <a:rPr lang="en-US" dirty="0" err="1"/>
              <a:t>Amerikanischer</a:t>
            </a:r>
            <a:r>
              <a:rPr lang="en-US" dirty="0"/>
              <a:t> </a:t>
            </a:r>
            <a:r>
              <a:rPr lang="en-US" dirty="0" err="1"/>
              <a:t>Superheld</a:t>
            </a:r>
            <a:r>
              <a:rPr lang="en-US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598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6B766A56-7F6A-48BF-A55B-5FDC3B0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ron Man | Creators, Stories, Movies, &amp; Facts | Britannica">
            <a:extLst>
              <a:ext uri="{FF2B5EF4-FFF2-40B4-BE49-F238E27FC236}">
                <a16:creationId xmlns:a16="http://schemas.microsoft.com/office/drawing/2014/main" id="{BFDCA7FB-7459-1A0D-4257-B7DD8B479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3" r="19972" b="-2"/>
          <a:stretch/>
        </p:blipFill>
        <p:spPr bwMode="auto">
          <a:xfrm>
            <a:off x="1" y="-1"/>
            <a:ext cx="4817995" cy="6858000"/>
          </a:xfrm>
          <a:custGeom>
            <a:avLst/>
            <a:gdLst/>
            <a:ahLst/>
            <a:cxnLst/>
            <a:rect l="l" t="t" r="r" b="b"/>
            <a:pathLst>
              <a:path w="4817995" h="6858000">
                <a:moveTo>
                  <a:pt x="0" y="0"/>
                </a:moveTo>
                <a:lnTo>
                  <a:pt x="4455466" y="0"/>
                </a:lnTo>
                <a:lnTo>
                  <a:pt x="4203348" y="98577"/>
                </a:lnTo>
                <a:cubicBezTo>
                  <a:pt x="4032147" y="174775"/>
                  <a:pt x="3867541" y="268390"/>
                  <a:pt x="3717157" y="385307"/>
                </a:cubicBezTo>
                <a:cubicBezTo>
                  <a:pt x="3209493" y="685318"/>
                  <a:pt x="2760405" y="1430200"/>
                  <a:pt x="2532107" y="1957426"/>
                </a:cubicBezTo>
                <a:cubicBezTo>
                  <a:pt x="2304559" y="2485388"/>
                  <a:pt x="2313571" y="3019967"/>
                  <a:pt x="2350369" y="3553811"/>
                </a:cubicBezTo>
                <a:cubicBezTo>
                  <a:pt x="2387167" y="4087655"/>
                  <a:pt x="2484044" y="4622970"/>
                  <a:pt x="2752144" y="5158284"/>
                </a:cubicBezTo>
                <a:cubicBezTo>
                  <a:pt x="3019494" y="5626685"/>
                  <a:pt x="3420519" y="6027435"/>
                  <a:pt x="3955218" y="6451716"/>
                </a:cubicBezTo>
                <a:cubicBezTo>
                  <a:pt x="4155730" y="6602274"/>
                  <a:pt x="4393839" y="6715191"/>
                  <a:pt x="4698057" y="6819010"/>
                </a:cubicBezTo>
                <a:lnTo>
                  <a:pt x="481799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tman | Story, TV Show, Movies, Actors, &amp; Animated Series | Britannica">
            <a:extLst>
              <a:ext uri="{FF2B5EF4-FFF2-40B4-BE49-F238E27FC236}">
                <a16:creationId xmlns:a16="http://schemas.microsoft.com/office/drawing/2014/main" id="{A0F281B2-739F-90F8-D672-CACCB8BCA7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124"/>
          <a:stretch/>
        </p:blipFill>
        <p:spPr bwMode="auto">
          <a:xfrm>
            <a:off x="7374704" y="-2"/>
            <a:ext cx="4817297" cy="6858000"/>
          </a:xfrm>
          <a:custGeom>
            <a:avLst/>
            <a:gdLst/>
            <a:ahLst/>
            <a:cxnLst/>
            <a:rect l="l" t="t" r="r" b="b"/>
            <a:pathLst>
              <a:path w="4817297" h="6858000">
                <a:moveTo>
                  <a:pt x="347149" y="0"/>
                </a:moveTo>
                <a:lnTo>
                  <a:pt x="4817297" y="0"/>
                </a:lnTo>
                <a:lnTo>
                  <a:pt x="4817297" y="6858000"/>
                </a:lnTo>
                <a:lnTo>
                  <a:pt x="0" y="6858000"/>
                </a:lnTo>
                <a:lnTo>
                  <a:pt x="135795" y="6800191"/>
                </a:lnTo>
                <a:cubicBezTo>
                  <a:pt x="263380" y="6740561"/>
                  <a:pt x="393065" y="6669373"/>
                  <a:pt x="526928" y="6585546"/>
                </a:cubicBezTo>
                <a:cubicBezTo>
                  <a:pt x="1128465" y="6228915"/>
                  <a:pt x="1663915" y="5760514"/>
                  <a:pt x="1931265" y="5158285"/>
                </a:cubicBezTo>
                <a:cubicBezTo>
                  <a:pt x="2265451" y="4556056"/>
                  <a:pt x="2465964" y="3954563"/>
                  <a:pt x="2465964" y="3218505"/>
                </a:cubicBezTo>
                <a:cubicBezTo>
                  <a:pt x="2465964" y="2616276"/>
                  <a:pt x="2331538" y="2014047"/>
                  <a:pt x="2064189" y="1547117"/>
                </a:cubicBezTo>
                <a:cubicBezTo>
                  <a:pt x="1863676" y="1077981"/>
                  <a:pt x="1395814" y="609581"/>
                  <a:pt x="794277" y="208830"/>
                </a:cubicBezTo>
                <a:cubicBezTo>
                  <a:pt x="710543" y="175373"/>
                  <a:pt x="628686" y="136907"/>
                  <a:pt x="546723" y="9698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05BD4A-C2FC-4833-9875-BBBEA9BE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2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sz="3200"/>
              <a:t>Wer ist dein Lieblingssuperheld?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C9FE2-C902-2268-35AA-4250EEB44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9" y="2541600"/>
            <a:ext cx="4991962" cy="3216273"/>
          </a:xfrm>
        </p:spPr>
        <p:txBody>
          <a:bodyPr>
            <a:normAutofit/>
          </a:bodyPr>
          <a:lstStyle/>
          <a:p>
            <a:r>
              <a:rPr lang="en-US" dirty="0"/>
              <a:t>Batman, Superman, Spider Man, Captain Amerika, Wolverine,…… </a:t>
            </a:r>
          </a:p>
          <a:p>
            <a:r>
              <a:rPr lang="en-US" dirty="0" err="1"/>
              <a:t>Warum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er </a:t>
            </a:r>
            <a:r>
              <a:rPr lang="en-US" dirty="0" err="1"/>
              <a:t>dein</a:t>
            </a:r>
            <a:r>
              <a:rPr lang="en-US" dirty="0"/>
              <a:t> </a:t>
            </a:r>
            <a:r>
              <a:rPr lang="en-US" dirty="0" err="1"/>
              <a:t>Lieblingsuperheld</a:t>
            </a:r>
            <a:r>
              <a:rPr lang="en-US" dirty="0"/>
              <a:t>? </a:t>
            </a:r>
          </a:p>
          <a:p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Eigenschaften</a:t>
            </a:r>
            <a:r>
              <a:rPr lang="en-US" dirty="0"/>
              <a:t> hat er ?</a:t>
            </a:r>
          </a:p>
        </p:txBody>
      </p:sp>
    </p:spTree>
    <p:extLst>
      <p:ext uri="{BB962C8B-B14F-4D97-AF65-F5344CB8AC3E}">
        <p14:creationId xmlns:p14="http://schemas.microsoft.com/office/powerpoint/2010/main" val="86906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CE791-D1FB-7BF3-9D38-69A1523E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Wenn</a:t>
            </a:r>
            <a:r>
              <a:rPr lang="en-US" dirty="0"/>
              <a:t> du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Superheld</a:t>
            </a:r>
            <a:r>
              <a:rPr lang="en-US" dirty="0"/>
              <a:t> </a:t>
            </a:r>
            <a:r>
              <a:rPr lang="en-US" dirty="0" err="1"/>
              <a:t>wärst</a:t>
            </a:r>
            <a:r>
              <a:rPr lang="en-US" dirty="0"/>
              <a:t>, </a:t>
            </a:r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Fähigkeiten</a:t>
            </a:r>
            <a:r>
              <a:rPr lang="en-US" dirty="0"/>
              <a:t> </a:t>
            </a:r>
            <a:r>
              <a:rPr lang="en-US" dirty="0" err="1"/>
              <a:t>würdest</a:t>
            </a:r>
            <a:r>
              <a:rPr lang="en-US" dirty="0"/>
              <a:t> du gerne </a:t>
            </a:r>
            <a:r>
              <a:rPr lang="en-US" dirty="0" err="1"/>
              <a:t>haben</a:t>
            </a:r>
            <a:r>
              <a:rPr lang="en-US" dirty="0"/>
              <a:t>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9A78B-B868-7339-36D2-41D959D16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2541600"/>
            <a:ext cx="6113286" cy="3227375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Fliegen</a:t>
            </a:r>
            <a:r>
              <a:rPr lang="en-US" dirty="0"/>
              <a:t>, </a:t>
            </a:r>
            <a:r>
              <a:rPr lang="en-US" dirty="0" err="1"/>
              <a:t>Unsichtbar</a:t>
            </a:r>
            <a:r>
              <a:rPr lang="en-US" dirty="0"/>
              <a:t> </a:t>
            </a:r>
            <a:r>
              <a:rPr lang="en-US" dirty="0" err="1"/>
              <a:t>machen</a:t>
            </a:r>
            <a:r>
              <a:rPr lang="en-US" dirty="0"/>
              <a:t>, Teleport, Ich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mich</a:t>
            </a:r>
            <a:r>
              <a:rPr lang="en-US" dirty="0"/>
              <a:t> in </a:t>
            </a:r>
            <a:r>
              <a:rPr lang="en-US" dirty="0" err="1"/>
              <a:t>jede</a:t>
            </a:r>
            <a:r>
              <a:rPr lang="en-US" dirty="0"/>
              <a:t> </a:t>
            </a:r>
            <a:r>
              <a:rPr lang="en-US" dirty="0" err="1"/>
              <a:t>Persom</a:t>
            </a:r>
            <a:r>
              <a:rPr lang="en-US" dirty="0"/>
              <a:t> </a:t>
            </a:r>
            <a:r>
              <a:rPr lang="en-US" dirty="0" err="1"/>
              <a:t>verwandeln</a:t>
            </a:r>
            <a:r>
              <a:rPr lang="en-US" dirty="0"/>
              <a:t>, </a:t>
            </a:r>
            <a:r>
              <a:rPr lang="en-US" dirty="0" err="1"/>
              <a:t>Spinnen</a:t>
            </a:r>
            <a:r>
              <a:rPr lang="en-US" dirty="0"/>
              <a:t> </a:t>
            </a:r>
            <a:r>
              <a:rPr lang="en-US" dirty="0" err="1"/>
              <a:t>Eigenschaften</a:t>
            </a:r>
            <a:r>
              <a:rPr lang="en-US" dirty="0"/>
              <a:t> (Spider Man),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Tieren</a:t>
            </a:r>
            <a:r>
              <a:rPr lang="en-US" dirty="0"/>
              <a:t> </a:t>
            </a:r>
            <a:r>
              <a:rPr lang="en-US" dirty="0" err="1"/>
              <a:t>sprechen</a:t>
            </a:r>
            <a:r>
              <a:rPr lang="en-US" dirty="0"/>
              <a:t>, </a:t>
            </a:r>
            <a:r>
              <a:rPr lang="en-US" dirty="0" err="1"/>
              <a:t>Gedanken</a:t>
            </a:r>
            <a:r>
              <a:rPr lang="en-US" dirty="0"/>
              <a:t> lessen, Das Wetter </a:t>
            </a:r>
            <a:r>
              <a:rPr lang="en-US" dirty="0" err="1"/>
              <a:t>kontrollieren</a:t>
            </a:r>
            <a:r>
              <a:rPr lang="en-US" dirty="0"/>
              <a:t>, Feuer </a:t>
            </a:r>
            <a:r>
              <a:rPr lang="en-US" dirty="0" err="1"/>
              <a:t>beherschen</a:t>
            </a:r>
            <a:r>
              <a:rPr lang="en-US" dirty="0"/>
              <a:t>, Wasser </a:t>
            </a:r>
            <a:r>
              <a:rPr lang="en-US" dirty="0" err="1"/>
              <a:t>kontrollieren</a:t>
            </a:r>
            <a:r>
              <a:rPr lang="en-US" dirty="0"/>
              <a:t>, </a:t>
            </a:r>
            <a:r>
              <a:rPr lang="en-US" dirty="0" err="1"/>
              <a:t>Telekinese</a:t>
            </a:r>
            <a:r>
              <a:rPr lang="en-US" dirty="0"/>
              <a:t>,…..</a:t>
            </a:r>
          </a:p>
          <a:p>
            <a:r>
              <a:rPr lang="en-US" dirty="0" err="1"/>
              <a:t>Suche</a:t>
            </a:r>
            <a:r>
              <a:rPr lang="en-US" dirty="0"/>
              <a:t> </a:t>
            </a:r>
            <a:r>
              <a:rPr lang="en-US" dirty="0" err="1"/>
              <a:t>dir</a:t>
            </a:r>
            <a:r>
              <a:rPr lang="en-US" dirty="0"/>
              <a:t> </a:t>
            </a:r>
            <a:r>
              <a:rPr lang="en-US" dirty="0" err="1"/>
              <a:t>drei</a:t>
            </a:r>
            <a:r>
              <a:rPr lang="en-US" dirty="0"/>
              <a:t> </a:t>
            </a:r>
            <a:r>
              <a:rPr lang="en-US" dirty="0" err="1"/>
              <a:t>Fähigkeiten</a:t>
            </a:r>
            <a:r>
              <a:rPr lang="en-US" dirty="0"/>
              <a:t>  </a:t>
            </a:r>
            <a:r>
              <a:rPr lang="en-US" dirty="0" err="1"/>
              <a:t>aus</a:t>
            </a:r>
            <a:endParaRPr lang="en-US" dirty="0"/>
          </a:p>
          <a:p>
            <a:r>
              <a:rPr lang="en-US" dirty="0" err="1"/>
              <a:t>Warum</a:t>
            </a:r>
            <a:r>
              <a:rPr lang="en-US" dirty="0"/>
              <a:t> </a:t>
            </a:r>
            <a:r>
              <a:rPr lang="en-US" dirty="0" err="1"/>
              <a:t>würdest</a:t>
            </a:r>
            <a:r>
              <a:rPr lang="en-US" dirty="0"/>
              <a:t> du </a:t>
            </a:r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drei</a:t>
            </a:r>
            <a:r>
              <a:rPr lang="en-US" dirty="0"/>
              <a:t> </a:t>
            </a:r>
            <a:r>
              <a:rPr lang="en-US" dirty="0" err="1"/>
              <a:t>Fähigkeiten</a:t>
            </a:r>
            <a:r>
              <a:rPr lang="en-US" dirty="0"/>
              <a:t> </a:t>
            </a:r>
            <a:r>
              <a:rPr lang="en-US" dirty="0" err="1"/>
              <a:t>nehmen</a:t>
            </a:r>
            <a:r>
              <a:rPr lang="en-US" dirty="0"/>
              <a:t> </a:t>
            </a:r>
          </a:p>
        </p:txBody>
      </p:sp>
      <p:pic>
        <p:nvPicPr>
          <p:cNvPr id="2050" name="Picture 2" descr="Schweben und schweben lassen (und ein Fläschchen Zeit) – „X-Men: Zukunft  ist Vergangenheit“ – Comic.de">
            <a:extLst>
              <a:ext uri="{FF2B5EF4-FFF2-40B4-BE49-F238E27FC236}">
                <a16:creationId xmlns:a16="http://schemas.microsoft.com/office/drawing/2014/main" id="{586BD8F4-7BC2-6036-E332-68897A23C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17" y="1109052"/>
            <a:ext cx="4302882" cy="242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perhelden in der Psychologie und Therapie | Galileo">
            <a:extLst>
              <a:ext uri="{FF2B5EF4-FFF2-40B4-BE49-F238E27FC236}">
                <a16:creationId xmlns:a16="http://schemas.microsoft.com/office/drawing/2014/main" id="{3CD4D3BC-8B9F-6B3F-73E3-8A500A102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016" y="3715916"/>
            <a:ext cx="2776923" cy="30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89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510DE65F-8D73-41BD-8299-C73D0D0A6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C0B12D-FB2F-2CC5-B56E-B6BCBCDE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5015638" cy="280440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spc="-100"/>
              <a:t>Szenario: Die Welt wird angegriffen und du musst ein Team aus Superhelden zusammen stellen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CA9BF-8CE9-C687-9A89-46FD63DD4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830399"/>
            <a:ext cx="5015638" cy="1936800"/>
          </a:xfrm>
        </p:spPr>
        <p:txBody>
          <a:bodyPr vert="horz" lIns="0" tIns="0" rIns="0" bIns="0" rtlCol="0">
            <a:normAutofit/>
          </a:bodyPr>
          <a:lstStyle/>
          <a:p>
            <a:pPr marL="0" indent="0" algn="ctr">
              <a:buNone/>
            </a:pPr>
            <a:r>
              <a:rPr lang="en-US" sz="2800" dirty="0" err="1">
                <a:solidFill>
                  <a:schemeClr val="tx2">
                    <a:lumMod val="90000"/>
                  </a:schemeClr>
                </a:solidFill>
              </a:rPr>
              <a:t>Welche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 5 </a:t>
            </a:r>
            <a:r>
              <a:rPr lang="en-US" sz="2800" dirty="0" err="1">
                <a:solidFill>
                  <a:schemeClr val="tx2">
                    <a:lumMod val="90000"/>
                  </a:schemeClr>
                </a:solidFill>
              </a:rPr>
              <a:t>Superhelden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</a:schemeClr>
                </a:solidFill>
              </a:rPr>
              <a:t>würdst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 du </a:t>
            </a:r>
            <a:r>
              <a:rPr lang="en-US" sz="2800" dirty="0" err="1">
                <a:solidFill>
                  <a:schemeClr val="tx2">
                    <a:lumMod val="90000"/>
                  </a:schemeClr>
                </a:solidFill>
              </a:rPr>
              <a:t>wählen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chemeClr val="tx2">
                    <a:lumMod val="90000"/>
                  </a:schemeClr>
                </a:solidFill>
              </a:rPr>
              <a:t>Warum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</a:schemeClr>
                </a:solidFill>
              </a:rPr>
              <a:t>diese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 5?</a:t>
            </a:r>
          </a:p>
        </p:txBody>
      </p:sp>
      <p:pic>
        <p:nvPicPr>
          <p:cNvPr id="3076" name="Picture 4" descr="DC Movies in Order: How to Watch DC Extended Universe Films">
            <a:extLst>
              <a:ext uri="{FF2B5EF4-FFF2-40B4-BE49-F238E27FC236}">
                <a16:creationId xmlns:a16="http://schemas.microsoft.com/office/drawing/2014/main" id="{4DF3F753-FD57-D4BB-EF4D-089D8E97E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4" r="4" b="2556"/>
          <a:stretch/>
        </p:blipFill>
        <p:spPr bwMode="auto">
          <a:xfrm>
            <a:off x="7127399" y="10"/>
            <a:ext cx="5064603" cy="2285990"/>
          </a:xfrm>
          <a:custGeom>
            <a:avLst/>
            <a:gdLst/>
            <a:ahLst/>
            <a:cxnLst/>
            <a:rect l="l" t="t" r="r" b="b"/>
            <a:pathLst>
              <a:path w="5064603" h="2286000">
                <a:moveTo>
                  <a:pt x="0" y="0"/>
                </a:moveTo>
                <a:lnTo>
                  <a:pt x="5064603" y="0"/>
                </a:lnTo>
                <a:lnTo>
                  <a:pt x="5064603" y="2286000"/>
                </a:lnTo>
                <a:lnTo>
                  <a:pt x="763670" y="2286000"/>
                </a:lnTo>
                <a:lnTo>
                  <a:pt x="761866" y="2261963"/>
                </a:lnTo>
                <a:cubicBezTo>
                  <a:pt x="683581" y="1496785"/>
                  <a:pt x="487866" y="835949"/>
                  <a:pt x="174723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ew Marvel Book Details The MCU's Timeline So Far - GameSpot">
            <a:extLst>
              <a:ext uri="{FF2B5EF4-FFF2-40B4-BE49-F238E27FC236}">
                <a16:creationId xmlns:a16="http://schemas.microsoft.com/office/drawing/2014/main" id="{6C2D7986-5739-938D-F1A8-E78A1BE5F8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3" b="16140"/>
          <a:stretch/>
        </p:blipFill>
        <p:spPr bwMode="auto">
          <a:xfrm>
            <a:off x="7729581" y="2286000"/>
            <a:ext cx="4462420" cy="2286000"/>
          </a:xfrm>
          <a:custGeom>
            <a:avLst/>
            <a:gdLst/>
            <a:ahLst/>
            <a:cxnLst/>
            <a:rect l="l" t="t" r="r" b="b"/>
            <a:pathLst>
              <a:path w="4462420" h="2286000">
                <a:moveTo>
                  <a:pt x="161487" y="0"/>
                </a:moveTo>
                <a:lnTo>
                  <a:pt x="4462420" y="0"/>
                </a:lnTo>
                <a:lnTo>
                  <a:pt x="4462420" y="2286000"/>
                </a:lnTo>
                <a:lnTo>
                  <a:pt x="0" y="2286000"/>
                </a:lnTo>
                <a:lnTo>
                  <a:pt x="17047" y="2229619"/>
                </a:lnTo>
                <a:cubicBezTo>
                  <a:pt x="138233" y="1684483"/>
                  <a:pt x="198826" y="1230203"/>
                  <a:pt x="198826" y="775922"/>
                </a:cubicBezTo>
                <a:cubicBezTo>
                  <a:pt x="198826" y="636799"/>
                  <a:pt x="195564" y="500574"/>
                  <a:pt x="189040" y="36724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ow to watch the X-Men movies in order: chronological and release date |  TechRadar">
            <a:extLst>
              <a:ext uri="{FF2B5EF4-FFF2-40B4-BE49-F238E27FC236}">
                <a16:creationId xmlns:a16="http://schemas.microsoft.com/office/drawing/2014/main" id="{E1C44133-4064-C413-350B-80832FB0E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8233"/>
          <a:stretch/>
        </p:blipFill>
        <p:spPr bwMode="auto">
          <a:xfrm>
            <a:off x="6529067" y="4572000"/>
            <a:ext cx="5662935" cy="2286000"/>
          </a:xfrm>
          <a:custGeom>
            <a:avLst/>
            <a:gdLst/>
            <a:ahLst/>
            <a:cxnLst/>
            <a:rect l="l" t="t" r="r" b="b"/>
            <a:pathLst>
              <a:path w="5662935" h="2286000">
                <a:moveTo>
                  <a:pt x="1200515" y="0"/>
                </a:moveTo>
                <a:lnTo>
                  <a:pt x="5662935" y="0"/>
                </a:lnTo>
                <a:lnTo>
                  <a:pt x="5662935" y="2286000"/>
                </a:lnTo>
                <a:lnTo>
                  <a:pt x="0" y="2286000"/>
                </a:lnTo>
                <a:lnTo>
                  <a:pt x="78957" y="2205438"/>
                </a:lnTo>
                <a:cubicBezTo>
                  <a:pt x="291624" y="1972265"/>
                  <a:pt x="490445" y="1703955"/>
                  <a:pt x="672225" y="1397316"/>
                </a:cubicBezTo>
                <a:cubicBezTo>
                  <a:pt x="854003" y="1056606"/>
                  <a:pt x="984657" y="698860"/>
                  <a:pt x="1102530" y="32407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26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4" name="Rectangle 4110">
            <a:extLst>
              <a:ext uri="{FF2B5EF4-FFF2-40B4-BE49-F238E27FC236}">
                <a16:creationId xmlns:a16="http://schemas.microsoft.com/office/drawing/2014/main" id="{CA0F45FE-29AF-4204-8748-7E2EBC80A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BB2EB28D-5163-49B3-AB0B-DE4E0327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38584-5DA0-F118-99DE-9A741601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6923812" cy="1477328"/>
          </a:xfrm>
        </p:spPr>
        <p:txBody>
          <a:bodyPr wrap="square" anchor="ctr">
            <a:normAutofit/>
          </a:bodyPr>
          <a:lstStyle/>
          <a:p>
            <a:r>
              <a:rPr lang="en-US" sz="3200"/>
              <a:t>Wer ist dein Lieblings-Bösewicht? </a:t>
            </a:r>
          </a:p>
        </p:txBody>
      </p:sp>
      <p:pic>
        <p:nvPicPr>
          <p:cNvPr id="4102" name="Picture 6" descr="Nicht nur Palpatine: Neue &quot;Star Wars&quot;-Serie könnte uns gleich zwei (!)  legendäre Bösewichte zeigen - Serien News - FILMSTARTS.de">
            <a:extLst>
              <a:ext uri="{FF2B5EF4-FFF2-40B4-BE49-F238E27FC236}">
                <a16:creationId xmlns:a16="http://schemas.microsoft.com/office/drawing/2014/main" id="{F1606109-2FF3-73A1-5C04-80F1D580D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" b="14439"/>
          <a:stretch/>
        </p:blipFill>
        <p:spPr bwMode="auto">
          <a:xfrm>
            <a:off x="8401611" y="10"/>
            <a:ext cx="3790388" cy="1715390"/>
          </a:xfrm>
          <a:custGeom>
            <a:avLst/>
            <a:gdLst/>
            <a:ahLst/>
            <a:cxnLst/>
            <a:rect l="l" t="t" r="r" b="b"/>
            <a:pathLst>
              <a:path w="3790388" h="1715400">
                <a:moveTo>
                  <a:pt x="22" y="0"/>
                </a:moveTo>
                <a:lnTo>
                  <a:pt x="3790388" y="0"/>
                </a:lnTo>
                <a:lnTo>
                  <a:pt x="3790388" y="1715400"/>
                </a:lnTo>
                <a:lnTo>
                  <a:pt x="8503" y="1715400"/>
                </a:lnTo>
                <a:lnTo>
                  <a:pt x="8667" y="1694302"/>
                </a:lnTo>
                <a:cubicBezTo>
                  <a:pt x="12103" y="1212237"/>
                  <a:pt x="12253" y="816039"/>
                  <a:pt x="6366" y="578784"/>
                </a:cubicBezTo>
                <a:cubicBezTo>
                  <a:pt x="2499" y="473789"/>
                  <a:pt x="478" y="331149"/>
                  <a:pt x="0" y="158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456F6-35FB-C33F-10CF-E112F0CF2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2541600"/>
            <a:ext cx="6923813" cy="3216273"/>
          </a:xfrm>
        </p:spPr>
        <p:txBody>
          <a:bodyPr>
            <a:normAutofit/>
          </a:bodyPr>
          <a:lstStyle/>
          <a:p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Eigenschaften</a:t>
            </a:r>
            <a:r>
              <a:rPr lang="en-US" dirty="0"/>
              <a:t> </a:t>
            </a:r>
            <a:r>
              <a:rPr lang="en-US" dirty="0" err="1"/>
              <a:t>magst</a:t>
            </a:r>
            <a:r>
              <a:rPr lang="en-US" dirty="0"/>
              <a:t> du an </a:t>
            </a:r>
            <a:r>
              <a:rPr lang="en-US" dirty="0" err="1"/>
              <a:t>ihm</a:t>
            </a:r>
            <a:r>
              <a:rPr lang="en-US" dirty="0"/>
              <a:t>? </a:t>
            </a:r>
          </a:p>
          <a:p>
            <a:pPr lvl="1"/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? </a:t>
            </a:r>
          </a:p>
          <a:p>
            <a:r>
              <a:rPr lang="en-US" dirty="0" err="1"/>
              <a:t>Welchen</a:t>
            </a:r>
            <a:r>
              <a:rPr lang="en-US" dirty="0"/>
              <a:t> </a:t>
            </a:r>
            <a:r>
              <a:rPr lang="en-US" dirty="0" err="1"/>
              <a:t>Bösewicht</a:t>
            </a:r>
            <a:r>
              <a:rPr lang="en-US" dirty="0"/>
              <a:t>, </a:t>
            </a:r>
            <a:r>
              <a:rPr lang="en-US" dirty="0" err="1"/>
              <a:t>magst</a:t>
            </a:r>
            <a:r>
              <a:rPr lang="en-US" dirty="0"/>
              <a:t> du </a:t>
            </a:r>
            <a:r>
              <a:rPr lang="en-US" dirty="0" err="1"/>
              <a:t>nicht</a:t>
            </a:r>
            <a:r>
              <a:rPr lang="en-US" dirty="0"/>
              <a:t>? </a:t>
            </a:r>
          </a:p>
          <a:p>
            <a:pPr lvl="1"/>
            <a:r>
              <a:rPr lang="en-US" dirty="0" err="1"/>
              <a:t>Warum</a:t>
            </a:r>
            <a:r>
              <a:rPr lang="en-US" dirty="0"/>
              <a:t>?</a:t>
            </a:r>
          </a:p>
        </p:txBody>
      </p:sp>
      <p:pic>
        <p:nvPicPr>
          <p:cNvPr id="4106" name="Picture 10" descr="Marvel: alle Bösewichte im Überblick - CHIP">
            <a:extLst>
              <a:ext uri="{FF2B5EF4-FFF2-40B4-BE49-F238E27FC236}">
                <a16:creationId xmlns:a16="http://schemas.microsoft.com/office/drawing/2014/main" id="{70462268-88CE-C760-C632-2DCC0CCB0D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8" b="12426"/>
          <a:stretch/>
        </p:blipFill>
        <p:spPr bwMode="auto">
          <a:xfrm>
            <a:off x="8391582" y="1715400"/>
            <a:ext cx="3800418" cy="1711800"/>
          </a:xfrm>
          <a:custGeom>
            <a:avLst/>
            <a:gdLst/>
            <a:ahLst/>
            <a:cxnLst/>
            <a:rect l="l" t="t" r="r" b="b"/>
            <a:pathLst>
              <a:path w="3800418" h="1711800">
                <a:moveTo>
                  <a:pt x="18533" y="0"/>
                </a:moveTo>
                <a:lnTo>
                  <a:pt x="3800418" y="0"/>
                </a:lnTo>
                <a:lnTo>
                  <a:pt x="3800418" y="1711800"/>
                </a:lnTo>
                <a:lnTo>
                  <a:pt x="0" y="1711800"/>
                </a:lnTo>
                <a:lnTo>
                  <a:pt x="1286" y="1609615"/>
                </a:lnTo>
                <a:cubicBezTo>
                  <a:pt x="7635" y="1101486"/>
                  <a:pt x="13574" y="603149"/>
                  <a:pt x="17261" y="1635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e 13 schlimmsten Bösewichte der Filmgeschichte">
            <a:extLst>
              <a:ext uri="{FF2B5EF4-FFF2-40B4-BE49-F238E27FC236}">
                <a16:creationId xmlns:a16="http://schemas.microsoft.com/office/drawing/2014/main" id="{8CC93888-5EB9-1B86-1A79-5AE01A6E2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184"/>
          <a:stretch/>
        </p:blipFill>
        <p:spPr bwMode="auto">
          <a:xfrm>
            <a:off x="8371152" y="3427200"/>
            <a:ext cx="3820847" cy="1715400"/>
          </a:xfrm>
          <a:custGeom>
            <a:avLst/>
            <a:gdLst/>
            <a:ahLst/>
            <a:cxnLst/>
            <a:rect l="l" t="t" r="r" b="b"/>
            <a:pathLst>
              <a:path w="3820847" h="1715400">
                <a:moveTo>
                  <a:pt x="20429" y="0"/>
                </a:moveTo>
                <a:lnTo>
                  <a:pt x="3820847" y="0"/>
                </a:lnTo>
                <a:lnTo>
                  <a:pt x="3820847" y="1715400"/>
                </a:lnTo>
                <a:lnTo>
                  <a:pt x="0" y="1715400"/>
                </a:lnTo>
                <a:lnTo>
                  <a:pt x="1101" y="1605259"/>
                </a:lnTo>
                <a:cubicBezTo>
                  <a:pt x="5080" y="1224389"/>
                  <a:pt x="10191" y="812759"/>
                  <a:pt x="15430" y="39700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mpire enthüllt die 20 größten Bösewichte der Filmgeschichte">
            <a:extLst>
              <a:ext uri="{FF2B5EF4-FFF2-40B4-BE49-F238E27FC236}">
                <a16:creationId xmlns:a16="http://schemas.microsoft.com/office/drawing/2014/main" id="{4E4B7A45-0AE0-2E14-E8EA-BC3B4F08F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0813"/>
          <a:stretch/>
        </p:blipFill>
        <p:spPr bwMode="auto">
          <a:xfrm>
            <a:off x="8364538" y="5142600"/>
            <a:ext cx="3827462" cy="1715400"/>
          </a:xfrm>
          <a:custGeom>
            <a:avLst/>
            <a:gdLst/>
            <a:ahLst/>
            <a:cxnLst/>
            <a:rect l="l" t="t" r="r" b="b"/>
            <a:pathLst>
              <a:path w="3827462" h="1715400">
                <a:moveTo>
                  <a:pt x="6615" y="0"/>
                </a:moveTo>
                <a:lnTo>
                  <a:pt x="3827462" y="0"/>
                </a:lnTo>
                <a:lnTo>
                  <a:pt x="3827462" y="1715400"/>
                </a:lnTo>
                <a:lnTo>
                  <a:pt x="11376" y="1715400"/>
                </a:lnTo>
                <a:lnTo>
                  <a:pt x="8561" y="1673391"/>
                </a:lnTo>
                <a:cubicBezTo>
                  <a:pt x="-3146" y="1440134"/>
                  <a:pt x="-1501" y="849478"/>
                  <a:pt x="5472" y="1144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Das haben alle Disney-Bösewichte gemeinsam">
            <a:extLst>
              <a:ext uri="{FF2B5EF4-FFF2-40B4-BE49-F238E27FC236}">
                <a16:creationId xmlns:a16="http://schemas.microsoft.com/office/drawing/2014/main" id="{A5735DE3-4CFD-8E8B-10C1-0633D49AB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9853"/>
            <a:ext cx="3090863" cy="231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Die Psychologie des Bösen: Was uns an Bösewichten fasziniert">
            <a:extLst>
              <a:ext uri="{FF2B5EF4-FFF2-40B4-BE49-F238E27FC236}">
                <a16:creationId xmlns:a16="http://schemas.microsoft.com/office/drawing/2014/main" id="{625E6A26-F643-AEDD-859F-D945F8EBA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5061436"/>
            <a:ext cx="3371850" cy="179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Disney-Bösewichte und ihre problematische Queerness">
            <a:extLst>
              <a:ext uri="{FF2B5EF4-FFF2-40B4-BE49-F238E27FC236}">
                <a16:creationId xmlns:a16="http://schemas.microsoft.com/office/drawing/2014/main" id="{5F224EAE-C0A4-5E55-2420-52E61C015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147"/>
            <a:ext cx="2318148" cy="23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6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1BF83-5BF0-0ED5-AD23-D7796E42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sz="3200"/>
              <a:t>Magst du Superhelden Filme?</a:t>
            </a:r>
          </a:p>
        </p:txBody>
      </p:sp>
      <p:pic>
        <p:nvPicPr>
          <p:cNvPr id="4" name="Picture 2" descr="New Marvel Book Details The MCU's Timeline So Far - GameSpot">
            <a:extLst>
              <a:ext uri="{FF2B5EF4-FFF2-40B4-BE49-F238E27FC236}">
                <a16:creationId xmlns:a16="http://schemas.microsoft.com/office/drawing/2014/main" id="{C970EACE-2C53-D82B-811F-15E74E7E7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5" r="16966" b="1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ACCB4-8711-410F-CF83-1E9BBEE38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/>
          </a:bodyPr>
          <a:lstStyle/>
          <a:p>
            <a:r>
              <a:rPr lang="en-US" dirty="0"/>
              <a:t>Was </a:t>
            </a:r>
            <a:r>
              <a:rPr lang="en-US" dirty="0" err="1"/>
              <a:t>magst</a:t>
            </a:r>
            <a:r>
              <a:rPr lang="en-US" dirty="0"/>
              <a:t> du </a:t>
            </a:r>
            <a:r>
              <a:rPr lang="en-US" dirty="0" err="1"/>
              <a:t>daran</a:t>
            </a:r>
            <a:r>
              <a:rPr lang="en-US" dirty="0"/>
              <a:t>? </a:t>
            </a:r>
          </a:p>
          <a:p>
            <a:r>
              <a:rPr lang="en-US" dirty="0"/>
              <a:t>Was </a:t>
            </a:r>
            <a:r>
              <a:rPr lang="en-US" dirty="0" err="1"/>
              <a:t>magst</a:t>
            </a:r>
            <a:r>
              <a:rPr lang="en-US" dirty="0"/>
              <a:t> du </a:t>
            </a:r>
            <a:r>
              <a:rPr lang="en-US" dirty="0" err="1"/>
              <a:t>daran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? </a:t>
            </a:r>
          </a:p>
          <a:p>
            <a:r>
              <a:rPr lang="en-US" dirty="0"/>
              <a:t>Welches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dein</a:t>
            </a:r>
            <a:r>
              <a:rPr lang="en-US" dirty="0"/>
              <a:t> </a:t>
            </a:r>
            <a:r>
              <a:rPr lang="en-US" dirty="0" err="1"/>
              <a:t>Lieblings</a:t>
            </a:r>
            <a:r>
              <a:rPr lang="en-US" dirty="0"/>
              <a:t>-</a:t>
            </a:r>
            <a:r>
              <a:rPr lang="en-US" dirty="0" err="1"/>
              <a:t>Superhelden</a:t>
            </a:r>
            <a:r>
              <a:rPr lang="en-US" dirty="0"/>
              <a:t>-Film?</a:t>
            </a:r>
          </a:p>
        </p:txBody>
      </p:sp>
    </p:spTree>
    <p:extLst>
      <p:ext uri="{BB962C8B-B14F-4D97-AF65-F5344CB8AC3E}">
        <p14:creationId xmlns:p14="http://schemas.microsoft.com/office/powerpoint/2010/main" val="845446764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LightSeedRightStep">
      <a:dk1>
        <a:srgbClr val="000000"/>
      </a:dk1>
      <a:lt1>
        <a:srgbClr val="FFFFFF"/>
      </a:lt1>
      <a:dk2>
        <a:srgbClr val="20382F"/>
      </a:dk2>
      <a:lt2>
        <a:srgbClr val="E8E2E5"/>
      </a:lt2>
      <a:accent1>
        <a:srgbClr val="81AA96"/>
      </a:accent1>
      <a:accent2>
        <a:srgbClr val="74A9A6"/>
      </a:accent2>
      <a:accent3>
        <a:srgbClr val="81A7BB"/>
      </a:accent3>
      <a:accent4>
        <a:srgbClr val="7F8DBA"/>
      </a:accent4>
      <a:accent5>
        <a:srgbClr val="9F96C6"/>
      </a:accent5>
      <a:accent6>
        <a:srgbClr val="A27FBA"/>
      </a:accent6>
      <a:hlink>
        <a:srgbClr val="AE698B"/>
      </a:hlink>
      <a:folHlink>
        <a:srgbClr val="7F7F7F"/>
      </a:folHlink>
    </a:clrScheme>
    <a:fontScheme name="Blob">
      <a:majorFont>
        <a:latin typeface="The Hand Extra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190</Words>
  <Application>Microsoft Macintosh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Sagona Book</vt:lpstr>
      <vt:lpstr>The Hand Extrablack</vt:lpstr>
      <vt:lpstr>BlobVTI</vt:lpstr>
      <vt:lpstr>Superhelden</vt:lpstr>
      <vt:lpstr>Warm UP Spiel !! </vt:lpstr>
      <vt:lpstr>Superheld </vt:lpstr>
      <vt:lpstr>Wer ist dein Lieblingssuperheld?</vt:lpstr>
      <vt:lpstr>Wenn du ein Superheld wärst, welche Fähigkeiten würdest du gerne haben?  </vt:lpstr>
      <vt:lpstr>Szenario: Die Welt wird angegriffen und du musst ein Team aus Superhelden zusammen stellen </vt:lpstr>
      <vt:lpstr>Wer ist dein Lieblings-Bösewicht? </vt:lpstr>
      <vt:lpstr>Magst du Superhelden Filme?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Superhelden</dc:title>
  <dc:creator>Marco Dominik Sievers</dc:creator>
  <cp:lastModifiedBy>Marco Dominik Sievers</cp:lastModifiedBy>
  <cp:revision>2</cp:revision>
  <dcterms:created xsi:type="dcterms:W3CDTF">2023-02-14T06:52:22Z</dcterms:created>
  <dcterms:modified xsi:type="dcterms:W3CDTF">2023-02-14T07:14:42Z</dcterms:modified>
</cp:coreProperties>
</file>