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9"/>
  </p:normalViewPr>
  <p:slideViewPr>
    <p:cSldViewPr snapToGrid="0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B7F26-64EA-44DE-DD17-B3622A9FF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0B575F-6FE6-6578-14D2-4A96318F9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B3C80-8870-D4AB-BE06-5EA782336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70C-37CC-BE49-A3EF-CC28F68632B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5AEFD-5A78-A227-B907-F8359490C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367D7-AEA5-06CE-A020-C580DAB9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5C0B-B7CC-FC45-A9F7-2E66CEE4C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8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04EC2-CB53-C5B6-5A13-BE3F4669D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07C36-7CB8-63FC-2F0E-6460E659A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AB6A1-950A-6EB1-022C-7A2E6B42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70C-37CC-BE49-A3EF-CC28F68632B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88C7-2AA8-0947-4F5F-905FFF24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1AC66-3E4C-A666-227C-CE108B2B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5C0B-B7CC-FC45-A9F7-2E66CEE4C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9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D430B8-4DD5-9CF9-F373-3DB0895FD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777CB-DB07-0915-1C6B-A045A02E2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7E1F8-609E-4327-C3CB-C3B72728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70C-37CC-BE49-A3EF-CC28F68632B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8A37D-EBBF-4880-0714-98A1F54F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37A90-C90F-3D89-E498-CD2C3CB7A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5C0B-B7CC-FC45-A9F7-2E66CEE4C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7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34363-2AA5-3C83-4079-013EE6891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D3F79-A05F-E7EB-C156-261EE7FE7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138D1-3C5D-150B-3F2B-921925457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70C-37CC-BE49-A3EF-CC28F68632B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BD4E3-68CB-36DC-62B3-87D3CB16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D383C-EB69-4D47-BD6C-1436B3A5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5C0B-B7CC-FC45-A9F7-2E66CEE4C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C8CD0-1C26-B7AB-D01C-49E24B6B8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6229A-2777-6F8D-2797-5A2E8BE38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82936-906B-CC2D-C9AC-5030E944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70C-37CC-BE49-A3EF-CC28F68632B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9A8D8-BD2A-EB9D-D783-AFDA1527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70836-C142-1F26-95A0-3CC2CD127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5C0B-B7CC-FC45-A9F7-2E66CEE4C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1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10ACF-F52E-5083-2B7F-9C01306E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4BCE1-D729-FCA8-C8FE-775458C9D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9C50B-BAC5-F163-9F89-48C5A8301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38A2-E848-35CF-B342-0D66B9A0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70C-37CC-BE49-A3EF-CC28F68632B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A6DFC-E4A9-D417-BFA8-D85E906E3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73CE8-4836-9E3C-F81D-CD07813E7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5C0B-B7CC-FC45-A9F7-2E66CEE4C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9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C8C99-7512-5987-CC65-B15F603ED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140D3-263C-C077-A603-14BB0C81B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9697E-2D62-05F6-61F8-593134FF4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CA9D9A-0D03-DFB1-1FF4-EF03E7C15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4CFE60-24EB-93E8-8478-F8CEE84B0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709F86-8F1D-89D2-2B0F-BB173748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70C-37CC-BE49-A3EF-CC28F68632B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4F897F-F81B-ECC7-7D92-3D00489CD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A4404B-89F8-4553-135E-367E83D38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5C0B-B7CC-FC45-A9F7-2E66CEE4C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F9322-D11D-1BDD-3818-4BAD10C6B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6B9FD4-4238-7533-21C9-E93F0FB29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70C-37CC-BE49-A3EF-CC28F68632B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99EFC-2202-64BC-DA94-010326A34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EB437-3148-3AD8-9A9B-D1C3F8430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5C0B-B7CC-FC45-A9F7-2E66CEE4C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6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3BE0F2-FCE7-34EA-B1B4-B5C4D4D2A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70C-37CC-BE49-A3EF-CC28F68632B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1640CE-6F12-96B5-AD6B-29D808698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F1E29-A824-AE14-AEAD-ABE76995C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5C0B-B7CC-FC45-A9F7-2E66CEE4C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9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BC6D6-8FEA-6AEE-99E5-6D98F0E21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877C2-9FBC-B4D1-6A2F-15067AF0B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E4AFB-5D74-894A-74E5-A1DE06D10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13CA0-CA7A-6661-BDE3-02FB7EB7B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70C-37CC-BE49-A3EF-CC28F68632B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27236-1EF0-B171-71C9-7A77E90A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51FEE-AC3B-1DCD-121C-9494B979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5C0B-B7CC-FC45-A9F7-2E66CEE4C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7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DD631-99F5-310B-2F0F-2F43E9F89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858405-C57A-52EF-29BE-A76347B14D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16B08-7068-308D-F02A-3B46113CE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23BD4-424E-E655-AA60-FE332F6E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B70C-37CC-BE49-A3EF-CC28F68632B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3E898-F3FD-1AE8-8B07-DA112621A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E7317-F5C9-31ED-56E2-42D4597A8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5C0B-B7CC-FC45-A9F7-2E66CEE4C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6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CF270-C365-2A25-366F-EEC6A1071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E33AD-6F17-9FD7-2E93-F8309388C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DA00D-6D18-66AB-78D3-2846832CC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B70C-37CC-BE49-A3EF-CC28F68632B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EE2E0-D1C3-721C-51E9-6B6CE2E63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9D65D-B2C3-AEBA-4FC9-E97CB020D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A5C0B-B7CC-FC45-A9F7-2E66CEE4C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1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KwT0JdkW-u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27C2-F016-7002-A704-749DB8804F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German</a:t>
            </a:r>
            <a:br>
              <a:rPr lang="en-US" sz="7200" dirty="0"/>
            </a:br>
            <a:r>
              <a:rPr lang="en-US" sz="7200" dirty="0"/>
              <a:t>Intermediate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F3DA8-745D-37CB-A331-7DD669304C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Stereotypes</a:t>
            </a:r>
          </a:p>
          <a:p>
            <a:endParaRPr lang="en-US" dirty="0"/>
          </a:p>
          <a:p>
            <a:r>
              <a:rPr lang="en-US" dirty="0"/>
              <a:t>Marco Sievers  </a:t>
            </a:r>
          </a:p>
        </p:txBody>
      </p:sp>
    </p:spTree>
    <p:extLst>
      <p:ext uri="{BB962C8B-B14F-4D97-AF65-F5344CB8AC3E}">
        <p14:creationId xmlns:p14="http://schemas.microsoft.com/office/powerpoint/2010/main" val="196403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5C01E-795C-6BC6-DF68-250199659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Warm-up </a:t>
            </a:r>
          </a:p>
        </p:txBody>
      </p:sp>
      <p:sp>
        <p:nvSpPr>
          <p:cNvPr id="4" name="AutoShape 4" descr="Four lesser-known things to do on Santa Catalina Island - Los Angeles Times">
            <a:extLst>
              <a:ext uri="{FF2B5EF4-FFF2-40B4-BE49-F238E27FC236}">
                <a16:creationId xmlns:a16="http://schemas.microsoft.com/office/drawing/2014/main" id="{272D791C-2B48-4592-5B4E-38115F7F82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1715530"/>
            <a:ext cx="1865870" cy="186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AFFFB06-FA46-8519-799B-CDF9DEE59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592647"/>
              </p:ext>
            </p:extLst>
          </p:nvPr>
        </p:nvGraphicFramePr>
        <p:xfrm>
          <a:off x="2032000" y="2084862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57620512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5106503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7347177"/>
                    </a:ext>
                  </a:extLst>
                </a:gridCol>
                <a:gridCol w="1740930">
                  <a:extLst>
                    <a:ext uri="{9D8B030D-6E8A-4147-A177-3AD203B41FA5}">
                      <a16:colId xmlns:a16="http://schemas.microsoft.com/office/drawing/2014/main" val="4052806362"/>
                    </a:ext>
                  </a:extLst>
                </a:gridCol>
                <a:gridCol w="1510270">
                  <a:extLst>
                    <a:ext uri="{9D8B030D-6E8A-4147-A177-3AD203B41FA5}">
                      <a16:colId xmlns:a16="http://schemas.microsoft.com/office/drawing/2014/main" val="19693528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Fluss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Nahrungsmittel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754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021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66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00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7AAE2A-8A90-EE28-F09C-50B20350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 dirty="0"/>
              <a:t>Deutsche </a:t>
            </a:r>
            <a:r>
              <a:rPr lang="en-US" dirty="0" err="1"/>
              <a:t>Stereotypen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09B23-8858-BE53-8D4C-4B875B897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https://www.youtube.com/watch?v=KwT0JdkW-uE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1026" name="Picture 2" descr="Deutsch lernen, Deutsch, Deutsch unterricht">
            <a:extLst>
              <a:ext uri="{FF2B5EF4-FFF2-40B4-BE49-F238E27FC236}">
                <a16:creationId xmlns:a16="http://schemas.microsoft.com/office/drawing/2014/main" id="{18281190-DAE5-708A-F47D-88985BC55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4806" y="643234"/>
            <a:ext cx="4199907" cy="559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18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AAE2A-8A90-EE28-F09C-50B20350B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Deutsche </a:t>
            </a:r>
            <a:r>
              <a:rPr lang="en-US" dirty="0" err="1"/>
              <a:t>Stereotypen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09B23-8858-BE53-8D4C-4B875B897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779" y="2369323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err="1"/>
              <a:t>Genau</a:t>
            </a:r>
            <a:r>
              <a:rPr lang="en-US" sz="2400" dirty="0"/>
              <a:t> – </a:t>
            </a:r>
            <a:r>
              <a:rPr lang="en-US" sz="2400" dirty="0">
                <a:solidFill>
                  <a:schemeClr val="accent6"/>
                </a:solidFill>
              </a:rPr>
              <a:t>accurate </a:t>
            </a:r>
          </a:p>
          <a:p>
            <a:r>
              <a:rPr lang="en-US" sz="2400" dirty="0" err="1"/>
              <a:t>Korrekt</a:t>
            </a:r>
            <a:r>
              <a:rPr lang="en-US" sz="2400" dirty="0"/>
              <a:t> – </a:t>
            </a:r>
            <a:r>
              <a:rPr lang="en-US" sz="2400" dirty="0">
                <a:solidFill>
                  <a:schemeClr val="accent6"/>
                </a:solidFill>
              </a:rPr>
              <a:t>correct </a:t>
            </a:r>
          </a:p>
          <a:p>
            <a:r>
              <a:rPr lang="en-US" sz="2400" dirty="0" err="1"/>
              <a:t>Immer</a:t>
            </a:r>
            <a:r>
              <a:rPr lang="en-US" sz="2400" dirty="0"/>
              <a:t> </a:t>
            </a:r>
            <a:r>
              <a:rPr lang="en-US" sz="2400" dirty="0" err="1"/>
              <a:t>puenktlich</a:t>
            </a:r>
            <a:r>
              <a:rPr lang="en-US" sz="2400" dirty="0"/>
              <a:t> – </a:t>
            </a:r>
            <a:r>
              <a:rPr lang="en-US" sz="2400" dirty="0">
                <a:solidFill>
                  <a:schemeClr val="accent6"/>
                </a:solidFill>
              </a:rPr>
              <a:t>always on time </a:t>
            </a:r>
          </a:p>
          <a:p>
            <a:r>
              <a:rPr lang="en-US" sz="2400" dirty="0" err="1"/>
              <a:t>Organisiert</a:t>
            </a:r>
            <a:r>
              <a:rPr lang="en-US" sz="2400" dirty="0"/>
              <a:t> – </a:t>
            </a:r>
            <a:r>
              <a:rPr lang="en-US" sz="2400" dirty="0">
                <a:solidFill>
                  <a:schemeClr val="accent6"/>
                </a:solidFill>
              </a:rPr>
              <a:t>organized </a:t>
            </a:r>
          </a:p>
          <a:p>
            <a:r>
              <a:rPr lang="en-US" sz="2400" dirty="0" err="1"/>
              <a:t>Gute</a:t>
            </a:r>
            <a:r>
              <a:rPr lang="en-US" sz="2400" dirty="0"/>
              <a:t> </a:t>
            </a:r>
            <a:r>
              <a:rPr lang="en-US" sz="2400" dirty="0" err="1"/>
              <a:t>Qualitaet</a:t>
            </a:r>
            <a:r>
              <a:rPr lang="en-US" sz="2400" dirty="0"/>
              <a:t> – </a:t>
            </a:r>
            <a:r>
              <a:rPr lang="en-US" sz="2400" dirty="0">
                <a:solidFill>
                  <a:schemeClr val="accent6"/>
                </a:solidFill>
              </a:rPr>
              <a:t>good quality </a:t>
            </a:r>
          </a:p>
          <a:p>
            <a:r>
              <a:rPr lang="en-US" sz="2400" dirty="0" err="1"/>
              <a:t>Perfektionissmuss</a:t>
            </a:r>
            <a:r>
              <a:rPr lang="en-US" sz="2400" dirty="0"/>
              <a:t> - </a:t>
            </a:r>
            <a:r>
              <a:rPr lang="en-US" sz="2400" dirty="0">
                <a:solidFill>
                  <a:schemeClr val="accent6"/>
                </a:solidFill>
              </a:rPr>
              <a:t>perfectionism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6E41C9-890B-DE8B-035F-7BFFB02805E1}"/>
              </a:ext>
            </a:extLst>
          </p:cNvPr>
          <p:cNvSpPr txBox="1"/>
          <p:nvPr/>
        </p:nvSpPr>
        <p:spPr>
          <a:xfrm>
            <a:off x="615779" y="1767016"/>
            <a:ext cx="9417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Diese</a:t>
            </a:r>
            <a:r>
              <a:rPr lang="en-US" dirty="0"/>
              <a:t> </a:t>
            </a:r>
            <a:r>
              <a:rPr lang="en-US" dirty="0" err="1"/>
              <a:t>Deutschen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/>
              <a:t>immer</a:t>
            </a:r>
            <a:r>
              <a:rPr lang="en-US" dirty="0"/>
              <a:t> so?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928342-64F8-195B-E270-0BC247CC5EBE}"/>
              </a:ext>
            </a:extLst>
          </p:cNvPr>
          <p:cNvSpPr txBox="1"/>
          <p:nvPr/>
        </p:nvSpPr>
        <p:spPr>
          <a:xfrm>
            <a:off x="5918885" y="1532238"/>
            <a:ext cx="579531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Video </a:t>
            </a:r>
            <a:r>
              <a:rPr lang="en-US" sz="2000" dirty="0" err="1"/>
              <a:t>Untertitel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r>
              <a:rPr lang="en-US" sz="2000" dirty="0" err="1"/>
              <a:t>Guten</a:t>
            </a:r>
            <a:r>
              <a:rPr lang="en-US" sz="2000" dirty="0"/>
              <a:t> Morgen </a:t>
            </a:r>
            <a:r>
              <a:rPr lang="en-US" sz="2000" dirty="0" err="1"/>
              <a:t>ihr</a:t>
            </a:r>
            <a:r>
              <a:rPr lang="en-US" sz="2000" dirty="0"/>
              <a:t> </a:t>
            </a:r>
            <a:r>
              <a:rPr lang="en-US" sz="2000" dirty="0" err="1"/>
              <a:t>Weckruf</a:t>
            </a:r>
            <a:r>
              <a:rPr lang="en-US" sz="2000" dirty="0"/>
              <a:t>.</a:t>
            </a:r>
          </a:p>
          <a:p>
            <a:r>
              <a:rPr lang="en-US" sz="2000" dirty="0"/>
              <a:t>”Die </a:t>
            </a:r>
            <a:r>
              <a:rPr lang="en-US" sz="2000" dirty="0" err="1"/>
              <a:t>deutschen</a:t>
            </a:r>
            <a:r>
              <a:rPr lang="en-US" sz="2000" dirty="0"/>
              <a:t> </a:t>
            </a:r>
            <a:r>
              <a:rPr lang="en-US" sz="2000" dirty="0" err="1"/>
              <a:t>immer</a:t>
            </a:r>
            <a:r>
              <a:rPr lang="en-US" sz="2000" dirty="0"/>
              <a:t> so </a:t>
            </a:r>
            <a:r>
              <a:rPr lang="en-US" sz="2000" u="sng" dirty="0" err="1"/>
              <a:t>Genau</a:t>
            </a:r>
            <a:r>
              <a:rPr lang="en-US" sz="2000" dirty="0"/>
              <a:t>.”</a:t>
            </a:r>
          </a:p>
          <a:p>
            <a:r>
              <a:rPr lang="en-US" sz="2000" dirty="0"/>
              <a:t>“</a:t>
            </a:r>
            <a:r>
              <a:rPr lang="en-US" sz="2000" dirty="0" err="1"/>
              <a:t>Ihre</a:t>
            </a:r>
            <a:r>
              <a:rPr lang="en-US" sz="2000" dirty="0"/>
              <a:t> </a:t>
            </a:r>
            <a:r>
              <a:rPr lang="en-US" sz="2000" dirty="0" err="1"/>
              <a:t>Unterschrift</a:t>
            </a:r>
            <a:r>
              <a:rPr lang="en-US" sz="2000" dirty="0"/>
              <a:t> bitte” – “Tag und Nacht so </a:t>
            </a:r>
            <a:r>
              <a:rPr lang="en-US" sz="2000" u="sng" dirty="0" err="1"/>
              <a:t>korrekt</a:t>
            </a:r>
            <a:r>
              <a:rPr lang="en-US" sz="2000" dirty="0"/>
              <a:t>.” </a:t>
            </a:r>
          </a:p>
          <a:p>
            <a:r>
              <a:rPr lang="en-US" sz="2000" dirty="0"/>
              <a:t>“Und </a:t>
            </a:r>
            <a:r>
              <a:rPr lang="en-US" sz="2000" dirty="0" err="1"/>
              <a:t>immer</a:t>
            </a:r>
            <a:r>
              <a:rPr lang="en-US" sz="2000" dirty="0"/>
              <a:t> </a:t>
            </a:r>
            <a:r>
              <a:rPr lang="en-US" sz="2000" u="sng" dirty="0" err="1"/>
              <a:t>puenktlich</a:t>
            </a:r>
            <a:r>
              <a:rPr lang="en-US" sz="2000" dirty="0"/>
              <a:t>”.</a:t>
            </a:r>
          </a:p>
          <a:p>
            <a:r>
              <a:rPr lang="en-US" sz="2000" dirty="0"/>
              <a:t>”</a:t>
            </a:r>
            <a:r>
              <a:rPr lang="en-US" sz="2000" u="sng" dirty="0" err="1"/>
              <a:t>perfekt</a:t>
            </a:r>
            <a:r>
              <a:rPr lang="en-US" sz="2000" u="sng" dirty="0"/>
              <a:t> </a:t>
            </a:r>
            <a:r>
              <a:rPr lang="en-US" sz="2000" u="sng" dirty="0" err="1"/>
              <a:t>organisiert</a:t>
            </a:r>
            <a:r>
              <a:rPr lang="en-US" sz="2000" u="sng" dirty="0"/>
              <a:t> </a:t>
            </a:r>
            <a:r>
              <a:rPr lang="en-US" sz="2000" dirty="0" err="1"/>
              <a:t>natuerlich</a:t>
            </a:r>
            <a:r>
              <a:rPr lang="en-US" sz="2000" dirty="0"/>
              <a:t>” </a:t>
            </a:r>
          </a:p>
          <a:p>
            <a:r>
              <a:rPr lang="en-US" sz="2000" dirty="0"/>
              <a:t>“</a:t>
            </a:r>
            <a:r>
              <a:rPr lang="en-US" sz="2000" u="sng" dirty="0" err="1"/>
              <a:t>Qualitaet</a:t>
            </a:r>
            <a:r>
              <a:rPr lang="en-US" sz="2000" u="sng" dirty="0"/>
              <a:t> </a:t>
            </a:r>
            <a:r>
              <a:rPr lang="en-US" sz="2000" u="sng" dirty="0" err="1"/>
              <a:t>ueberall</a:t>
            </a:r>
            <a:r>
              <a:rPr lang="en-US" sz="2000" dirty="0"/>
              <a:t>”</a:t>
            </a:r>
          </a:p>
          <a:p>
            <a:r>
              <a:rPr lang="en-US" sz="2000" dirty="0"/>
              <a:t>“</a:t>
            </a:r>
            <a:r>
              <a:rPr lang="en-US" sz="2000" dirty="0" err="1"/>
              <a:t>Ihr</a:t>
            </a:r>
            <a:r>
              <a:rPr lang="en-US" sz="2000" dirty="0"/>
              <a:t> </a:t>
            </a:r>
            <a:r>
              <a:rPr lang="en-US" sz="2000" dirty="0" err="1"/>
              <a:t>Bordeux</a:t>
            </a:r>
            <a:r>
              <a:rPr lang="en-US" sz="2000" dirty="0"/>
              <a:t>” - Und </a:t>
            </a:r>
            <a:r>
              <a:rPr lang="en-US" sz="2000" dirty="0" err="1"/>
              <a:t>dieser</a:t>
            </a:r>
            <a:r>
              <a:rPr lang="en-US" sz="2000" dirty="0"/>
              <a:t> </a:t>
            </a:r>
            <a:r>
              <a:rPr lang="en-US" sz="2000" dirty="0" err="1"/>
              <a:t>staendige</a:t>
            </a:r>
            <a:r>
              <a:rPr lang="en-US" sz="2000" dirty="0"/>
              <a:t> </a:t>
            </a:r>
            <a:r>
              <a:rPr lang="en-US" sz="2000" u="sng" dirty="0" err="1"/>
              <a:t>Perfektionissmuss</a:t>
            </a:r>
            <a:r>
              <a:rPr lang="en-US" sz="2000" dirty="0"/>
              <a:t>, fantastisch.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7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FA65D-884E-CD60-1451-EBFFA3E3E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E522C-6D88-3C75-003F-3F8D4FC4E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70" y="1690688"/>
            <a:ext cx="10515600" cy="4351338"/>
          </a:xfrm>
        </p:spPr>
        <p:txBody>
          <a:bodyPr/>
          <a:lstStyle/>
          <a:p>
            <a:r>
              <a:rPr lang="en-US" sz="3200" dirty="0"/>
              <a:t>Ich – Du – </a:t>
            </a:r>
            <a:r>
              <a:rPr lang="en-US" sz="3200" dirty="0" err="1"/>
              <a:t>Wir</a:t>
            </a:r>
            <a:r>
              <a:rPr lang="en-US" sz="3200" dirty="0"/>
              <a:t> (Think – Pair – Share)</a:t>
            </a:r>
          </a:p>
          <a:p>
            <a:pPr lvl="1"/>
            <a:r>
              <a:rPr lang="en-US" sz="2800" dirty="0"/>
              <a:t>Was </a:t>
            </a:r>
            <a:r>
              <a:rPr lang="en-US" sz="2800" dirty="0" err="1"/>
              <a:t>ist</a:t>
            </a:r>
            <a:r>
              <a:rPr lang="en-US" sz="2800" dirty="0"/>
              <a:t> auf dem Bild </a:t>
            </a:r>
            <a:r>
              <a:rPr lang="en-US" sz="2800" dirty="0" err="1"/>
              <a:t>zu</a:t>
            </a:r>
            <a:r>
              <a:rPr lang="en-US" sz="2800" dirty="0"/>
              <a:t> </a:t>
            </a:r>
            <a:r>
              <a:rPr lang="en-US" sz="2800" dirty="0" err="1"/>
              <a:t>sehen</a:t>
            </a:r>
            <a:r>
              <a:rPr lang="en-US" sz="2800" dirty="0"/>
              <a:t>? (What can you see on the picture)</a:t>
            </a:r>
          </a:p>
          <a:p>
            <a:pPr lvl="1"/>
            <a:r>
              <a:rPr lang="en-US" sz="2800" dirty="0" err="1"/>
              <a:t>Beschreibe</a:t>
            </a:r>
            <a:r>
              <a:rPr lang="en-US" sz="2800" dirty="0"/>
              <a:t> was das Bild </a:t>
            </a:r>
            <a:r>
              <a:rPr lang="en-US" sz="2800" dirty="0" err="1"/>
              <a:t>mit</a:t>
            </a:r>
            <a:r>
              <a:rPr lang="en-US" sz="2800" dirty="0"/>
              <a:t> Deutschland </a:t>
            </a:r>
            <a:r>
              <a:rPr lang="en-US" sz="2800" dirty="0" err="1"/>
              <a:t>zu</a:t>
            </a:r>
            <a:r>
              <a:rPr lang="en-US" sz="2800" dirty="0"/>
              <a:t> tun hat?</a:t>
            </a:r>
          </a:p>
          <a:p>
            <a:pPr marL="0" indent="0">
              <a:buNone/>
            </a:pPr>
            <a:endParaRPr lang="en-US" dirty="0"/>
          </a:p>
          <a:p>
            <a:endParaRPr lang="de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D071B2-AA59-8832-6365-DECCB5BDA28A}"/>
              </a:ext>
            </a:extLst>
          </p:cNvPr>
          <p:cNvSpPr txBox="1"/>
          <p:nvPr/>
        </p:nvSpPr>
        <p:spPr>
          <a:xfrm>
            <a:off x="1495168" y="3731741"/>
            <a:ext cx="68456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6"/>
                </a:solidFill>
              </a:rPr>
              <a:t>Satzanfaenge</a:t>
            </a:r>
            <a:r>
              <a:rPr lang="en-US" dirty="0">
                <a:solidFill>
                  <a:schemeClr val="accent6"/>
                </a:solidFill>
              </a:rPr>
              <a:t>: ( Record sets)</a:t>
            </a:r>
          </a:p>
          <a:p>
            <a:r>
              <a:rPr lang="en-US" dirty="0">
                <a:solidFill>
                  <a:schemeClr val="accent6"/>
                </a:solidFill>
              </a:rPr>
              <a:t>Ich </a:t>
            </a:r>
            <a:r>
              <a:rPr lang="en-US" dirty="0" err="1">
                <a:solidFill>
                  <a:schemeClr val="accent6"/>
                </a:solidFill>
              </a:rPr>
              <a:t>sehe</a:t>
            </a:r>
            <a:r>
              <a:rPr lang="en-US" dirty="0">
                <a:solidFill>
                  <a:schemeClr val="accent6"/>
                </a:solidFill>
              </a:rPr>
              <a:t> auf dem Bild……….</a:t>
            </a:r>
          </a:p>
          <a:p>
            <a:r>
              <a:rPr lang="en-US" dirty="0">
                <a:solidFill>
                  <a:schemeClr val="accent6"/>
                </a:solidFill>
              </a:rPr>
              <a:t>Die </a:t>
            </a:r>
            <a:r>
              <a:rPr lang="en-US" dirty="0" err="1">
                <a:solidFill>
                  <a:schemeClr val="accent6"/>
                </a:solidFill>
              </a:rPr>
              <a:t>deutschen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sind</a:t>
            </a:r>
            <a:r>
              <a:rPr lang="en-US" dirty="0">
                <a:solidFill>
                  <a:schemeClr val="accent6"/>
                </a:solidFill>
              </a:rPr>
              <a:t> …………..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endParaRPr lang="en-US" dirty="0">
              <a:solidFill>
                <a:schemeClr val="accent6"/>
              </a:solidFill>
            </a:endParaRP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dirty="0" err="1">
                <a:solidFill>
                  <a:schemeClr val="accent6"/>
                </a:solidFill>
              </a:rPr>
              <a:t>Vokabel</a:t>
            </a:r>
            <a:r>
              <a:rPr lang="en-US" dirty="0">
                <a:solidFill>
                  <a:schemeClr val="accent6"/>
                </a:solidFill>
              </a:rPr>
              <a:t> – Box </a:t>
            </a:r>
          </a:p>
          <a:p>
            <a:r>
              <a:rPr lang="en-US" dirty="0">
                <a:solidFill>
                  <a:schemeClr val="accent6"/>
                </a:solidFill>
              </a:rPr>
              <a:t>Bier, Autos, </a:t>
            </a:r>
            <a:r>
              <a:rPr lang="en-US" dirty="0" err="1">
                <a:solidFill>
                  <a:schemeClr val="accent6"/>
                </a:solidFill>
              </a:rPr>
              <a:t>Kleidung</a:t>
            </a:r>
            <a:r>
              <a:rPr lang="en-US" dirty="0">
                <a:solidFill>
                  <a:schemeClr val="accent6"/>
                </a:solidFill>
              </a:rPr>
              <a:t>, </a:t>
            </a:r>
            <a:r>
              <a:rPr lang="en-US" dirty="0" err="1">
                <a:solidFill>
                  <a:schemeClr val="accent6"/>
                </a:solidFill>
              </a:rPr>
              <a:t>Puenktlichkeit</a:t>
            </a:r>
            <a:r>
              <a:rPr lang="en-US" dirty="0">
                <a:solidFill>
                  <a:schemeClr val="accent6"/>
                </a:solidFill>
              </a:rPr>
              <a:t>, Humor, stark, Wurst, </a:t>
            </a:r>
            <a:r>
              <a:rPr lang="en-US" dirty="0" err="1">
                <a:solidFill>
                  <a:schemeClr val="accent6"/>
                </a:solidFill>
              </a:rPr>
              <a:t>Fussball</a:t>
            </a:r>
            <a:r>
              <a:rPr lang="en-US" dirty="0">
                <a:solidFill>
                  <a:schemeClr val="accent6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09236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FA65D-884E-CD60-1451-EBFFA3E3E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E522C-6D88-3C75-003F-3F8D4FC4E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70" y="1690688"/>
            <a:ext cx="10515600" cy="4351338"/>
          </a:xfrm>
        </p:spPr>
        <p:txBody>
          <a:bodyPr/>
          <a:lstStyle/>
          <a:p>
            <a:r>
              <a:rPr lang="en-US" sz="3200" dirty="0"/>
              <a:t>Was </a:t>
            </a:r>
            <a:r>
              <a:rPr lang="en-US" sz="3200" dirty="0" err="1"/>
              <a:t>ist</a:t>
            </a:r>
            <a:r>
              <a:rPr lang="en-US" sz="3200" dirty="0"/>
              <a:t> </a:t>
            </a:r>
            <a:r>
              <a:rPr lang="en-US" sz="3200" dirty="0" err="1"/>
              <a:t>eure</a:t>
            </a:r>
            <a:r>
              <a:rPr lang="en-US" sz="3200" dirty="0"/>
              <a:t> </a:t>
            </a:r>
            <a:r>
              <a:rPr lang="en-US" sz="3200" dirty="0" err="1"/>
              <a:t>Erfahrung</a:t>
            </a:r>
            <a:r>
              <a:rPr lang="en-US" sz="3200" dirty="0"/>
              <a:t> </a:t>
            </a:r>
            <a:r>
              <a:rPr lang="en-US" sz="3200" dirty="0" err="1"/>
              <a:t>mit</a:t>
            </a:r>
            <a:r>
              <a:rPr lang="en-US" sz="3200" dirty="0"/>
              <a:t> </a:t>
            </a:r>
            <a:r>
              <a:rPr lang="en-US" sz="3200" dirty="0" err="1"/>
              <a:t>Stereotypen</a:t>
            </a:r>
            <a:r>
              <a:rPr lang="en-US" sz="3200" dirty="0"/>
              <a:t>? </a:t>
            </a:r>
          </a:p>
          <a:p>
            <a:r>
              <a:rPr lang="en-US" sz="3200" dirty="0"/>
              <a:t>Was </a:t>
            </a:r>
            <a:r>
              <a:rPr lang="en-US" sz="3200" dirty="0" err="1"/>
              <a:t>denkt</a:t>
            </a:r>
            <a:r>
              <a:rPr lang="en-US" sz="3200" dirty="0"/>
              <a:t> </a:t>
            </a:r>
            <a:r>
              <a:rPr lang="en-US" sz="3200" dirty="0" err="1"/>
              <a:t>ihr</a:t>
            </a:r>
            <a:r>
              <a:rPr lang="en-US" sz="3200" dirty="0"/>
              <a:t> </a:t>
            </a:r>
            <a:r>
              <a:rPr lang="en-US" sz="3200" dirty="0" err="1"/>
              <a:t>darueber</a:t>
            </a:r>
            <a:r>
              <a:rPr lang="en-US" sz="3200" dirty="0"/>
              <a:t>? </a:t>
            </a:r>
          </a:p>
          <a:p>
            <a:pPr lvl="1"/>
            <a:r>
              <a:rPr lang="en-US" sz="2800" dirty="0" err="1"/>
              <a:t>Stimmt</a:t>
            </a:r>
            <a:r>
              <a:rPr lang="en-US" sz="2800" dirty="0"/>
              <a:t> oft/ </a:t>
            </a:r>
            <a:r>
              <a:rPr lang="en-US" sz="2800" dirty="0" err="1"/>
              <a:t>Stimmt</a:t>
            </a:r>
            <a:r>
              <a:rPr lang="en-US" sz="2800" dirty="0"/>
              <a:t> </a:t>
            </a:r>
            <a:r>
              <a:rPr lang="en-US" sz="2800" dirty="0" err="1"/>
              <a:t>manchmal</a:t>
            </a:r>
            <a:r>
              <a:rPr lang="en-US" sz="2800" dirty="0"/>
              <a:t>/</a:t>
            </a:r>
            <a:r>
              <a:rPr lang="en-US" sz="2800" dirty="0" err="1"/>
              <a:t>Stimmt</a:t>
            </a:r>
            <a:r>
              <a:rPr lang="en-US" sz="2800" dirty="0"/>
              <a:t> </a:t>
            </a:r>
            <a:r>
              <a:rPr lang="en-US" sz="2800" dirty="0" err="1"/>
              <a:t>garnicht</a:t>
            </a:r>
            <a:r>
              <a:rPr lang="en-US" sz="2800" dirty="0"/>
              <a:t>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052" name="Picture 4" descr="3+ Free Partnerarbeit &amp; Discussion Illustrations">
            <a:extLst>
              <a:ext uri="{FF2B5EF4-FFF2-40B4-BE49-F238E27FC236}">
                <a16:creationId xmlns:a16="http://schemas.microsoft.com/office/drawing/2014/main" id="{A1BD62A9-B6E6-BEE7-D63A-1794B377D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5" y="3189963"/>
            <a:ext cx="478074" cy="47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D071B2-AA59-8832-6365-DECCB5BDA28A}"/>
              </a:ext>
            </a:extLst>
          </p:cNvPr>
          <p:cNvSpPr txBox="1"/>
          <p:nvPr/>
        </p:nvSpPr>
        <p:spPr>
          <a:xfrm>
            <a:off x="3583460" y="5167312"/>
            <a:ext cx="4757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6"/>
                </a:solidFill>
              </a:rPr>
              <a:t>Vokabel</a:t>
            </a:r>
            <a:r>
              <a:rPr lang="en-US" dirty="0">
                <a:solidFill>
                  <a:schemeClr val="accent6"/>
                </a:solidFill>
              </a:rPr>
              <a:t> – Box </a:t>
            </a:r>
          </a:p>
          <a:p>
            <a:r>
              <a:rPr lang="en-US" dirty="0">
                <a:solidFill>
                  <a:schemeClr val="accent6"/>
                </a:solidFill>
              </a:rPr>
              <a:t>Bier, Autos, </a:t>
            </a:r>
            <a:r>
              <a:rPr lang="en-US" dirty="0" err="1">
                <a:solidFill>
                  <a:schemeClr val="accent6"/>
                </a:solidFill>
              </a:rPr>
              <a:t>Kleidung</a:t>
            </a:r>
            <a:r>
              <a:rPr lang="en-US" dirty="0">
                <a:solidFill>
                  <a:schemeClr val="accent6"/>
                </a:solidFill>
              </a:rPr>
              <a:t>, </a:t>
            </a:r>
            <a:r>
              <a:rPr lang="en-US" dirty="0" err="1">
                <a:solidFill>
                  <a:schemeClr val="accent6"/>
                </a:solidFill>
              </a:rPr>
              <a:t>Puenktlichkeit</a:t>
            </a:r>
            <a:r>
              <a:rPr lang="en-US" dirty="0">
                <a:solidFill>
                  <a:schemeClr val="accent6"/>
                </a:solidFill>
              </a:rPr>
              <a:t>, Humor, stark, Wurst, </a:t>
            </a:r>
            <a:r>
              <a:rPr lang="en-US" dirty="0" err="1">
                <a:solidFill>
                  <a:schemeClr val="accent6"/>
                </a:solidFill>
              </a:rPr>
              <a:t>Fussball</a:t>
            </a:r>
            <a:r>
              <a:rPr lang="en-US" dirty="0">
                <a:solidFill>
                  <a:schemeClr val="accent6"/>
                </a:solidFill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179932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FA96D2-A0CA-B082-CB7D-E6921F049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/>
              <a:t>Welche Stereotypen gibt es über die 5Cs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D8747-63A5-2B00-B1FF-FCBB4FA56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4614331" cy="4531872"/>
          </a:xfrm>
        </p:spPr>
        <p:txBody>
          <a:bodyPr>
            <a:normAutofit/>
          </a:bodyPr>
          <a:lstStyle/>
          <a:p>
            <a:r>
              <a:rPr lang="en-US" sz="2400" dirty="0" err="1"/>
              <a:t>Welche</a:t>
            </a:r>
            <a:r>
              <a:rPr lang="en-US" sz="2400" dirty="0"/>
              <a:t> </a:t>
            </a:r>
            <a:r>
              <a:rPr lang="en-US" sz="2400" dirty="0" err="1"/>
              <a:t>über</a:t>
            </a:r>
            <a:r>
              <a:rPr lang="en-US" sz="2400" dirty="0"/>
              <a:t> </a:t>
            </a:r>
            <a:r>
              <a:rPr lang="en-US" sz="2400" dirty="0" err="1"/>
              <a:t>andere</a:t>
            </a:r>
            <a:r>
              <a:rPr lang="en-US" sz="2400" dirty="0"/>
              <a:t> Länder?</a:t>
            </a:r>
          </a:p>
          <a:p>
            <a:r>
              <a:rPr lang="en-US" sz="2400" dirty="0" err="1"/>
              <a:t>Kennt</a:t>
            </a:r>
            <a:r>
              <a:rPr lang="en-US" sz="2400" dirty="0"/>
              <a:t> </a:t>
            </a:r>
            <a:r>
              <a:rPr lang="en-US" sz="2400" dirty="0" err="1"/>
              <a:t>ihr</a:t>
            </a:r>
            <a:r>
              <a:rPr lang="en-US" sz="2400" dirty="0"/>
              <a:t> </a:t>
            </a:r>
            <a:r>
              <a:rPr lang="en-US" sz="2400" dirty="0" err="1"/>
              <a:t>Stereotypen</a:t>
            </a:r>
            <a:r>
              <a:rPr lang="en-US" sz="2400" dirty="0"/>
              <a:t> </a:t>
            </a:r>
            <a:r>
              <a:rPr lang="en-US" sz="2400" dirty="0" err="1"/>
              <a:t>aus</a:t>
            </a:r>
            <a:r>
              <a:rPr lang="en-US" sz="2400" dirty="0"/>
              <a:t> dem </a:t>
            </a:r>
            <a:r>
              <a:rPr lang="en-US" sz="2400" dirty="0" err="1"/>
              <a:t>Fernsehen</a:t>
            </a:r>
            <a:r>
              <a:rPr lang="en-US" sz="2400" dirty="0"/>
              <a:t>? </a:t>
            </a:r>
          </a:p>
          <a:p>
            <a:pPr lvl="1"/>
            <a:r>
              <a:rPr lang="en-US" dirty="0"/>
              <a:t>Nerds</a:t>
            </a:r>
          </a:p>
          <a:p>
            <a:pPr lvl="1"/>
            <a:r>
              <a:rPr lang="en-US" dirty="0"/>
              <a:t>Cheerleader </a:t>
            </a:r>
          </a:p>
          <a:p>
            <a:pPr lvl="1"/>
            <a:r>
              <a:rPr lang="en-US" dirty="0" err="1"/>
              <a:t>Ökos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Sportler</a:t>
            </a:r>
            <a:r>
              <a:rPr lang="en-US" dirty="0"/>
              <a:t>? </a:t>
            </a:r>
          </a:p>
          <a:p>
            <a:r>
              <a:rPr lang="en-US" sz="2400" dirty="0"/>
              <a:t>Wie </a:t>
            </a:r>
            <a:r>
              <a:rPr lang="en-US" sz="2400" dirty="0" err="1"/>
              <a:t>sind</a:t>
            </a:r>
            <a:r>
              <a:rPr lang="en-US" sz="2400" dirty="0"/>
              <a:t> </a:t>
            </a:r>
            <a:r>
              <a:rPr lang="en-US" sz="2400" dirty="0" err="1"/>
              <a:t>diese</a:t>
            </a:r>
            <a:r>
              <a:rPr lang="en-US" sz="2400" dirty="0"/>
              <a:t> </a:t>
            </a:r>
            <a:r>
              <a:rPr lang="en-US" sz="2400" dirty="0" err="1"/>
              <a:t>Sterotypen</a:t>
            </a:r>
            <a:r>
              <a:rPr lang="en-US" sz="2400" dirty="0"/>
              <a:t>? </a:t>
            </a:r>
          </a:p>
          <a:p>
            <a:pPr lvl="1"/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Adjektive</a:t>
            </a:r>
            <a:r>
              <a:rPr lang="en-US" dirty="0"/>
              <a:t> um </a:t>
            </a:r>
            <a:r>
              <a:rPr lang="en-US" dirty="0" err="1"/>
              <a:t>diese</a:t>
            </a:r>
            <a:r>
              <a:rPr lang="en-US" dirty="0"/>
              <a:t> </a:t>
            </a:r>
            <a:r>
              <a:rPr lang="en-US" dirty="0" err="1"/>
              <a:t>Stereotypen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beschreiben</a:t>
            </a:r>
            <a:r>
              <a:rPr lang="en-US" dirty="0"/>
              <a:t> </a:t>
            </a: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034" name="Isosceles Triangle 103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The Claremont Colleges - Admission at Pitzer College">
            <a:extLst>
              <a:ext uri="{FF2B5EF4-FFF2-40B4-BE49-F238E27FC236}">
                <a16:creationId xmlns:a16="http://schemas.microsoft.com/office/drawing/2014/main" id="{2F28EFFE-C17A-F3E2-3B30-EF970C3D2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7077" y="1782981"/>
            <a:ext cx="5769698" cy="436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038" name="Rectangle 103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Isosceles Triangle 103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48861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16D96-4B5F-70D7-C5B4-D946243FC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Rollenspiel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4AF42-04A8-2618-CDCA-064B19874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Denkt</a:t>
            </a:r>
            <a:r>
              <a:rPr lang="en-US" dirty="0"/>
              <a:t> </a:t>
            </a:r>
            <a:r>
              <a:rPr lang="en-US" dirty="0" err="1"/>
              <a:t>euch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Stereotypen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Spielt</a:t>
            </a:r>
            <a:r>
              <a:rPr lang="en-US" dirty="0"/>
              <a:t> den </a:t>
            </a:r>
            <a:r>
              <a:rPr lang="en-US" dirty="0" err="1"/>
              <a:t>Stereotypen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Die </a:t>
            </a:r>
            <a:r>
              <a:rPr lang="en-US" dirty="0" err="1"/>
              <a:t>anderen</a:t>
            </a:r>
            <a:r>
              <a:rPr lang="en-US" dirty="0"/>
              <a:t> </a:t>
            </a:r>
            <a:r>
              <a:rPr lang="en-US" dirty="0" err="1"/>
              <a:t>Personen</a:t>
            </a:r>
            <a:r>
              <a:rPr lang="en-US" dirty="0"/>
              <a:t> </a:t>
            </a:r>
            <a:r>
              <a:rPr lang="en-US" dirty="0" err="1"/>
              <a:t>müssen</a:t>
            </a:r>
            <a:r>
              <a:rPr lang="en-US" dirty="0"/>
              <a:t> den </a:t>
            </a:r>
            <a:r>
              <a:rPr lang="en-US" dirty="0" err="1"/>
              <a:t>Stereotypen</a:t>
            </a:r>
            <a:r>
              <a:rPr lang="en-US" dirty="0"/>
              <a:t> </a:t>
            </a:r>
            <a:r>
              <a:rPr lang="en-US" dirty="0" err="1"/>
              <a:t>beschreiben</a:t>
            </a:r>
            <a:r>
              <a:rPr lang="en-US" dirty="0"/>
              <a:t> (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Adjektiven</a:t>
            </a:r>
            <a:r>
              <a:rPr lang="en-US" dirty="0"/>
              <a:t>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868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4E46D-09B7-5336-CBC1-9FFED70FC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284ED-DE5E-6B8C-1D64-0F82248A3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Mir hat </a:t>
            </a:r>
            <a:r>
              <a:rPr lang="en-US" dirty="0" err="1"/>
              <a:t>heute</a:t>
            </a:r>
            <a:r>
              <a:rPr lang="en-US" dirty="0"/>
              <a:t> </a:t>
            </a:r>
            <a:r>
              <a:rPr lang="en-US" dirty="0" err="1"/>
              <a:t>besonders</a:t>
            </a:r>
            <a:r>
              <a:rPr lang="en-US" dirty="0"/>
              <a:t> gut </a:t>
            </a:r>
            <a:r>
              <a:rPr lang="en-US" dirty="0" err="1"/>
              <a:t>gefallen</a:t>
            </a:r>
            <a:r>
              <a:rPr lang="en-US" dirty="0"/>
              <a:t>, </a:t>
            </a:r>
            <a:r>
              <a:rPr lang="en-US" dirty="0" err="1"/>
              <a:t>dass</a:t>
            </a:r>
            <a:r>
              <a:rPr lang="en-US" dirty="0"/>
              <a:t>………..</a:t>
            </a:r>
          </a:p>
          <a:p>
            <a:r>
              <a:rPr lang="en-US" dirty="0"/>
              <a:t>Ich </a:t>
            </a:r>
            <a:r>
              <a:rPr lang="en-US" dirty="0" err="1"/>
              <a:t>hatte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………</a:t>
            </a:r>
          </a:p>
          <a:p>
            <a:r>
              <a:rPr lang="en-US" dirty="0"/>
              <a:t>Ich </a:t>
            </a:r>
            <a:r>
              <a:rPr lang="en-US" dirty="0" err="1"/>
              <a:t>würde</a:t>
            </a:r>
            <a:r>
              <a:rPr lang="en-US" dirty="0"/>
              <a:t> gerne </a:t>
            </a:r>
            <a:r>
              <a:rPr lang="en-US" dirty="0" err="1"/>
              <a:t>mehr</a:t>
            </a:r>
            <a:r>
              <a:rPr lang="en-US" dirty="0"/>
              <a:t> </a:t>
            </a:r>
            <a:r>
              <a:rPr lang="en-US" dirty="0" err="1"/>
              <a:t>erfahren</a:t>
            </a:r>
            <a:r>
              <a:rPr lang="en-US" dirty="0"/>
              <a:t> </a:t>
            </a:r>
            <a:r>
              <a:rPr lang="en-US" dirty="0" err="1"/>
              <a:t>ueber</a:t>
            </a:r>
            <a:r>
              <a:rPr lang="en-US" dirty="0"/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3639746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311</Words>
  <Application>Microsoft Macintosh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German Intermediate </vt:lpstr>
      <vt:lpstr>Warm-up </vt:lpstr>
      <vt:lpstr>Deutsche Stereotypen?</vt:lpstr>
      <vt:lpstr>Deutsche Stereotypen?</vt:lpstr>
      <vt:lpstr>Activity 1 </vt:lpstr>
      <vt:lpstr>Activity 2 </vt:lpstr>
      <vt:lpstr>Welche Stereotypen gibt es über die 5Cs </vt:lpstr>
      <vt:lpstr>Rollenspiel </vt:lpstr>
      <vt:lpstr>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Intermediate </dc:title>
  <dc:creator>Marco Dominik Sievers</dc:creator>
  <cp:lastModifiedBy>Marco Dominik Sievers</cp:lastModifiedBy>
  <cp:revision>11</cp:revision>
  <dcterms:created xsi:type="dcterms:W3CDTF">2022-08-21T23:54:54Z</dcterms:created>
  <dcterms:modified xsi:type="dcterms:W3CDTF">2022-09-21T23:12:21Z</dcterms:modified>
</cp:coreProperties>
</file>