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2" r:id="rId4"/>
  </p:sldMasterIdLst>
  <p:notesMasterIdLst>
    <p:notesMasterId r:id="rId13"/>
  </p:notesMasterIdLst>
  <p:handoutMasterIdLst>
    <p:handoutMasterId r:id="rId14"/>
  </p:handoutMasterIdLst>
  <p:sldIdLst>
    <p:sldId id="274" r:id="rId5"/>
    <p:sldId id="286" r:id="rId6"/>
    <p:sldId id="285" r:id="rId7"/>
    <p:sldId id="289" r:id="rId8"/>
    <p:sldId id="288" r:id="rId9"/>
    <p:sldId id="290" r:id="rId10"/>
    <p:sldId id="287" r:id="rId11"/>
    <p:sldId id="273" r:id="rId12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400"/>
    <a:srgbClr val="D68300"/>
    <a:srgbClr val="ECE68E"/>
    <a:srgbClr val="F2EB92"/>
    <a:srgbClr val="C6C5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7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F407BBA-F7AA-421C-B4F2-64C71106C3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2E0639-FA2A-4AF9-A4DC-30B9B070CC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7DC23-C354-4B90-A957-656A10E3572B}" type="datetime1">
              <a:rPr lang="es-ES" smtClean="0"/>
              <a:t>1/12/20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008BE0-4D60-4BBB-98C4-B549647DB1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EC0AAB-9374-4D18-808C-BC254FA8A4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2EFFE-3585-4B0E-B91B-D104AA914BC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09380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EE2390A-6637-4837-84E4-5639FACD9BA9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D76E09-41B7-FE4E-B099-04DFD58B8CF1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29511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es-ES" noProof="0" smtClean="0"/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436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2D76E09-41B7-FE4E-B099-04DFD58B8CF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34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ángulo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upo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Elipse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Elipse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rtlCol="0"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 rtlCol="0"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4340D9-1803-4ABC-ADEE-3F7BD95005BA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3267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B4D2D-D8F4-4446-AD38-55B40B2FD170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16891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E5EF2D-D8EB-46C6-8CCF-8F8ECD8C0CEC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7652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5A960E-1277-4E5E-A44B-1AAA296DC251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90508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rtlCol="0"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 rtlCol="0"/>
          <a:lstStyle/>
          <a:p>
            <a:pPr rtl="0"/>
            <a:fld id="{0FB0ECE8-A92F-4671-B96A-B16D16043F74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grpSp>
        <p:nvGrpSpPr>
          <p:cNvPr id="8" name="Grupo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Elipse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Elipse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 rtlCol="0"/>
          <a:lstStyle>
            <a:lvl1pPr>
              <a:defRPr sz="2800"/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56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DED72A-4DEE-40F3-98A2-0717240C3F57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8817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270938-F4EE-4EA6-B7F2-1E8DD1CED220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626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415F1C-9CF3-4FCF-80DF-BFCDF94E1994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8146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2BFB2A-2DA4-4387-B1BD-A620452E6E65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77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E1FDF3-0063-4252-AF6F-940C0EE5F458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grpSp>
        <p:nvGrpSpPr>
          <p:cNvPr id="9" name="Grupo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Elipse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Elipse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11674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rtlCol="0" anchor="b">
            <a:normAutofit/>
          </a:bodyPr>
          <a:lstStyle>
            <a:lvl1pPr>
              <a:defRPr sz="3200" b="1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88D240-DD46-419D-85DC-820B60495F29}" type="datetime1">
              <a:rPr lang="es-ES" noProof="0" smtClean="0"/>
              <a:t>1/12/20</a:t>
            </a:fld>
            <a:endParaRPr lang="es-ES" noProof="0"/>
          </a:p>
        </p:txBody>
      </p:sp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Elipse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Elipse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es-ES" noProof="0" smtClean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1372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rtl="0"/>
            <a:fld id="{004E9072-808A-4671-AF9D-A2C3123CF0A2}" type="datetime1">
              <a:rPr lang="es-ES" noProof="0" smtClean="0"/>
              <a:t>1/12/20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grpSp>
        <p:nvGrpSpPr>
          <p:cNvPr id="7" name="Grupo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Elipse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Elipse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‹#›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07590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ESGWDThk3d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3.gif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akai.claremont.edu/x/F3ph0I" TargetMode="External"/><Relationship Id="rId11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openxmlformats.org/officeDocument/2006/relationships/image" Target="../media/image17.sv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059E78-81F9-4E07-81E7-763D4726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093" y="1819655"/>
            <a:ext cx="3037250" cy="1609344"/>
          </a:xfrm>
          <a:ln>
            <a:noFill/>
          </a:ln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3600" dirty="0"/>
              <a:t>DIETAS Y </a:t>
            </a:r>
            <a:r>
              <a:rPr lang="en-US" sz="3600" dirty="0" err="1"/>
              <a:t>Nutrición</a:t>
            </a: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Jueves 3 DE </a:t>
            </a:r>
            <a:r>
              <a:rPr lang="en-US" sz="2700" dirty="0" err="1"/>
              <a:t>Septiembre</a:t>
            </a:r>
            <a:r>
              <a:rPr lang="en-US" sz="2700" dirty="0"/>
              <a:t>, 2020</a:t>
            </a:r>
          </a:p>
        </p:txBody>
      </p:sp>
      <p:pic>
        <p:nvPicPr>
          <p:cNvPr id="12" name="Picture 2" descr="Cuánto debes ahorrar para viajar al Salar de Uyuni">
            <a:extLst>
              <a:ext uri="{FF2B5EF4-FFF2-40B4-BE49-F238E27FC236}">
                <a16:creationId xmlns:a16="http://schemas.microsoft.com/office/drawing/2014/main" id="{39CBFA54-FFAD-4C4E-BB5F-2DD007B51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24" b="-1"/>
          <a:stretch/>
        </p:blipFill>
        <p:spPr bwMode="auto">
          <a:xfrm>
            <a:off x="3344" y="10"/>
            <a:ext cx="89262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1AF809-47A8-4C31-A128-AB85BF4B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706" y="5633867"/>
            <a:ext cx="3816774" cy="54684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Salar</a:t>
            </a:r>
            <a:r>
              <a:rPr lang="en-US" sz="1600" dirty="0"/>
              <a:t> de Uyuni, BOLIVIA.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AA01D1-0DBF-427D-93CD-9BE06F53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4FAB73BC-B049-4115-A692-8D63A059BFB8}" type="slidenum">
              <a:rPr lang="en-US" noProof="0" smtClean="0"/>
              <a:pPr>
                <a:spcAft>
                  <a:spcPts val="600"/>
                </a:spcAft>
              </a:pPr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79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74E6-25AD-EB4B-B6CE-32C3E3EA5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2 verdades y 1 mentira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4AC87-7E4D-304C-9E3E-0E30DC404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Con tu compañero, cuenta 3 historias sobre desastres culinarios. Solo una debe ser verdadera</a:t>
            </a:r>
          </a:p>
          <a:p>
            <a:r>
              <a:rPr lang="es-ES_tradnl" dirty="0"/>
              <a:t>El otro grupo debe hacer preguntas a sus compañeros hasta descubrir cuál es la historia falsa.</a:t>
            </a:r>
          </a:p>
          <a:p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FEECE6-71EA-4B45-8C0D-0FA6E1A6C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es-ES" noProof="0" smtClean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992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D3388-3AD0-1B48-AE42-E9420F29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/>
              <a:t>A soltar la lengua:</a:t>
            </a:r>
          </a:p>
        </p:txBody>
      </p:sp>
      <p:pic>
        <p:nvPicPr>
          <p:cNvPr id="1026" name="Picture 2" descr="Anglès-Blogger: Tongue Twister ( trabalenguas en Inglés )">
            <a:extLst>
              <a:ext uri="{FF2B5EF4-FFF2-40B4-BE49-F238E27FC236}">
                <a16:creationId xmlns:a16="http://schemas.microsoft.com/office/drawing/2014/main" id="{0939B30B-0279-9046-B685-A8055D594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" r="-2" b="4574"/>
          <a:stretch/>
        </p:blipFill>
        <p:spPr bwMode="auto">
          <a:xfrm>
            <a:off x="3343" y="10"/>
            <a:ext cx="73886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3C786-0140-384D-8D18-578FA46AC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1996" y="2121408"/>
            <a:ext cx="4690076" cy="4050792"/>
          </a:xfrm>
        </p:spPr>
        <p:txBody>
          <a:bodyPr>
            <a:normAutofit/>
          </a:bodyPr>
          <a:lstStyle/>
          <a:p>
            <a:r>
              <a:rPr lang="es-ES_tradnl" dirty="0"/>
              <a:t>¿Qué significa para ti “dieta”?</a:t>
            </a:r>
          </a:p>
          <a:p>
            <a:r>
              <a:rPr lang="es-ES_tradnl" dirty="0"/>
              <a:t>¿Cómo ha cambiado tu alimentación desde que eras niño?</a:t>
            </a:r>
          </a:p>
          <a:p>
            <a:r>
              <a:rPr lang="es-ES_tradnl" dirty="0"/>
              <a:t>¿Qué dietas conoces y en qué consisten? </a:t>
            </a:r>
          </a:p>
          <a:p>
            <a:r>
              <a:rPr lang="es-ES_tradnl" dirty="0"/>
              <a:t>¿Cómo es la dieta de un estadounidense promedio?</a:t>
            </a:r>
          </a:p>
          <a:p>
            <a:pPr marL="0" indent="0">
              <a:buNone/>
            </a:pPr>
            <a:endParaRPr lang="es-ES_tradnl" sz="1600" dirty="0"/>
          </a:p>
          <a:p>
            <a:endParaRPr lang="es-ES_tradnl" sz="1600" dirty="0"/>
          </a:p>
          <a:p>
            <a:endParaRPr lang="es-ES_tradnl" sz="1600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EDBC8-9A14-CE43-961B-AC8BA124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s-ES" noProof="0"/>
              <a:pPr rtl="0">
                <a:spcAft>
                  <a:spcPts val="600"/>
                </a:spcAft>
              </a:pPr>
              <a:t>3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8551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BE7E0-BBD9-724F-AF72-C5D244BC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es-ES_tradnl" sz="4800">
                <a:solidFill>
                  <a:srgbClr val="000000"/>
                </a:solidFill>
              </a:rPr>
              <a:t>Dietas 100% orgánicas</a:t>
            </a:r>
          </a:p>
        </p:txBody>
      </p:sp>
      <p:pic>
        <p:nvPicPr>
          <p:cNvPr id="3074" name="Picture 2" descr="Los productos orgánicos son una oportunidad para explotar - Asociación de  Consumidores Orgánicos">
            <a:extLst>
              <a:ext uri="{FF2B5EF4-FFF2-40B4-BE49-F238E27FC236}">
                <a16:creationId xmlns:a16="http://schemas.microsoft.com/office/drawing/2014/main" id="{182C0E2E-0223-8F47-B385-44ED6735E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r="22198" b="1"/>
          <a:stretch/>
        </p:blipFill>
        <p:spPr bwMode="auto"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982CF-25E0-D44C-8A5A-E23A4C554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es-ES_tradnl" dirty="0">
                <a:solidFill>
                  <a:srgbClr val="000000"/>
                </a:solidFill>
              </a:rPr>
              <a:t>¿Qué problemas puede resolver? ¿Pueden surgir nuevos problemas a partir de esta?</a:t>
            </a:r>
          </a:p>
          <a:p>
            <a:r>
              <a:rPr lang="es-ES_tradnl" dirty="0">
                <a:solidFill>
                  <a:srgbClr val="000000"/>
                </a:solidFill>
              </a:rPr>
              <a:t>¿Qué consecuencias medioambientales tendría?</a:t>
            </a:r>
          </a:p>
          <a:p>
            <a:r>
              <a:rPr lang="es-ES_tradnl" dirty="0">
                <a:solidFill>
                  <a:srgbClr val="000000"/>
                </a:solidFill>
              </a:rPr>
              <a:t>¿Qué consecuencias tendría en la agricultura?</a:t>
            </a:r>
          </a:p>
          <a:p>
            <a:r>
              <a:rPr lang="es-ES_tradnl" dirty="0">
                <a:solidFill>
                  <a:srgbClr val="000000"/>
                </a:solidFill>
              </a:rPr>
              <a:t>¿Es factible para todos?</a:t>
            </a:r>
          </a:p>
          <a:p>
            <a:endParaRPr lang="es-ES_tradnl" sz="1800" dirty="0">
              <a:solidFill>
                <a:srgbClr val="000000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39567-06DD-F447-AA56-CE6ECD05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s-ES" noProof="0" smtClean="0"/>
              <a:pPr rtl="0">
                <a:spcAft>
                  <a:spcPts val="600"/>
                </a:spcAft>
              </a:pPr>
              <a:t>4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65888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und 2 de la Ley de Etiquetado: estos son los cambios que empezaron a  correr ayer">
            <a:extLst>
              <a:ext uri="{FF2B5EF4-FFF2-40B4-BE49-F238E27FC236}">
                <a16:creationId xmlns:a16="http://schemas.microsoft.com/office/drawing/2014/main" id="{99623FCB-DECA-2445-88BB-BC00B050A4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737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1E2F-B1CE-BF44-9D03-862FA9EE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55" y="1364105"/>
            <a:ext cx="10113641" cy="4616970"/>
          </a:xfrm>
          <a:solidFill>
            <a:schemeClr val="bg1">
              <a:lumMod val="95000"/>
              <a:lumOff val="5000"/>
              <a:alpha val="24000"/>
            </a:schemeClr>
          </a:solidFill>
        </p:spPr>
        <p:txBody>
          <a:bodyPr>
            <a:normAutofit/>
          </a:bodyPr>
          <a:lstStyle/>
          <a:p>
            <a:r>
              <a:rPr lang="es-ES_tradnl" sz="2400" dirty="0"/>
              <a:t>¿Qué tienen en común ambas leyes de etiquetado? ¿Cuáles son sus diferencias?</a:t>
            </a:r>
          </a:p>
          <a:p>
            <a:r>
              <a:rPr lang="es-ES_tradnl" sz="2400" dirty="0"/>
              <a:t>¿Qué impacto crees que tienen ambas leyes de etiquetado al momento de lidiar con temas de salud pública? </a:t>
            </a:r>
          </a:p>
          <a:p>
            <a:r>
              <a:rPr lang="es-ES_tradnl" sz="2400" dirty="0"/>
              <a:t>¿Crees que afectan la manera en que la gente se alimenta?</a:t>
            </a:r>
          </a:p>
          <a:p>
            <a:r>
              <a:rPr lang="es-ES_tradnl" sz="2400" dirty="0"/>
              <a:t>¿Crees que un sistema de etiquetado como el chileno funcionaría en EE.UU?</a:t>
            </a:r>
          </a:p>
          <a:p>
            <a:endParaRPr lang="es-ES_tradnl" sz="2400" dirty="0"/>
          </a:p>
          <a:p>
            <a:r>
              <a:rPr lang="es-ES_tradnl" sz="2400" dirty="0"/>
              <a:t>“AHORA CON MENOS SELLOS”: Nuevas recetas (</a:t>
            </a:r>
            <a:r>
              <a:rPr lang="es-ES_tradnl" sz="2400" dirty="0" err="1"/>
              <a:t>Soprole</a:t>
            </a:r>
            <a:r>
              <a:rPr lang="es-ES_tradnl" sz="2400" dirty="0"/>
              <a:t>)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D56F6-FB7B-854A-A336-14137D17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s-ES" noProof="0" smtClean="0"/>
              <a:pPr rtl="0">
                <a:spcAft>
                  <a:spcPts val="600"/>
                </a:spcAft>
              </a:pPr>
              <a:t>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70973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A829-5973-C14D-AD11-B2C7C5A8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9321384" cy="1609344"/>
          </a:xfrm>
        </p:spPr>
        <p:txBody>
          <a:bodyPr anchor="ctr">
            <a:normAutofit/>
          </a:bodyPr>
          <a:lstStyle/>
          <a:p>
            <a:pPr algn="r"/>
            <a:r>
              <a:rPr lang="es-ES_tradnl" dirty="0" err="1"/>
              <a:t>Kinder</a:t>
            </a:r>
            <a:r>
              <a:rPr lang="es-ES_tradnl" dirty="0"/>
              <a:t> sorpresa + cajita feliz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3B7E84-30EB-B64C-A96B-5AF22D00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136" y="1129976"/>
            <a:ext cx="10037064" cy="24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CAC6F186-990E-4A9E-9C75-88580953E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A049A-E9E4-5A45-899B-73D6C50A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s-ES" noProof="0" smtClean="0"/>
              <a:pPr rtl="0">
                <a:spcAft>
                  <a:spcPts val="600"/>
                </a:spcAft>
              </a:pPr>
              <a:t>6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1898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D173B-D95D-6549-BF79-2292C78E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7742" y="432518"/>
            <a:ext cx="6095695" cy="2021553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chemeClr val="tx1"/>
                </a:solidFill>
              </a:rPr>
              <a:t>A ponerse creativos:</a:t>
            </a:r>
          </a:p>
        </p:txBody>
      </p:sp>
      <p:sp>
        <p:nvSpPr>
          <p:cNvPr id="30" name="Freeform: Shape 2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02CA0D-1CBF-A348-880F-E6BCF03CF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971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AA4E9-65F0-994F-8C21-2BA781A15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7474" y="2528270"/>
            <a:ext cx="4920019" cy="3897212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/>
              <a:t>Deben crear una receta </a:t>
            </a:r>
            <a:r>
              <a:rPr lang="es-ES_tradnl" b="1" dirty="0"/>
              <a:t>especial</a:t>
            </a:r>
            <a:r>
              <a:rPr lang="es-ES_tradnl" dirty="0"/>
              <a:t>. Debe incluir:</a:t>
            </a:r>
          </a:p>
          <a:p>
            <a:pPr lvl="1"/>
            <a:r>
              <a:rPr lang="es-ES_tradnl" dirty="0"/>
              <a:t>Al menos 4 ingredientes</a:t>
            </a:r>
          </a:p>
          <a:p>
            <a:pPr lvl="1"/>
            <a:r>
              <a:rPr lang="es-ES_tradnl" dirty="0"/>
              <a:t>Un ”ingrediente secreto” (no es necesario que sea comida)</a:t>
            </a:r>
          </a:p>
          <a:p>
            <a:pPr marL="274320" lvl="1" indent="0">
              <a:buNone/>
            </a:pPr>
            <a:endParaRPr lang="es-ES_tradnl" dirty="0"/>
          </a:p>
          <a:p>
            <a:r>
              <a:rPr lang="es-ES_tradnl" dirty="0"/>
              <a:t>Deberán presentar su plato como si estuviesen en un programa de TV/Instagram</a:t>
            </a:r>
          </a:p>
          <a:p>
            <a:r>
              <a:rPr lang="en-US" dirty="0">
                <a:hlinkClick r:id="rId3"/>
              </a:rPr>
              <a:t>https://www.instagram.com/p/CESGWDThk3d/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Recuerden</a:t>
            </a:r>
            <a:r>
              <a:rPr lang="en-US" dirty="0"/>
              <a:t>: </a:t>
            </a:r>
            <a:r>
              <a:rPr lang="en-US" i="1" dirty="0" err="1"/>
              <a:t>Mientras</a:t>
            </a:r>
            <a:r>
              <a:rPr lang="en-US" i="1" dirty="0"/>
              <a:t> </a:t>
            </a:r>
            <a:r>
              <a:rPr lang="en-US" i="1" dirty="0" err="1"/>
              <a:t>más</a:t>
            </a:r>
            <a:r>
              <a:rPr lang="en-US" i="1" dirty="0"/>
              <a:t> </a:t>
            </a:r>
            <a:r>
              <a:rPr lang="en-US" i="1" dirty="0" err="1"/>
              <a:t>sabor</a:t>
            </a:r>
            <a:r>
              <a:rPr lang="en-US" i="1" dirty="0"/>
              <a:t>, ¡</a:t>
            </a:r>
            <a:r>
              <a:rPr lang="en-US" i="1" dirty="0" err="1"/>
              <a:t>mejor</a:t>
            </a:r>
            <a:r>
              <a:rPr lang="en-US" i="1" dirty="0"/>
              <a:t>!</a:t>
            </a:r>
          </a:p>
          <a:p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DCAD0-D4A8-014D-9AB8-5C20CA1A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4FAB73BC-B049-4115-A692-8D63A059BFB8}" type="slidenum">
              <a:rPr lang="es-ES" noProof="0">
                <a:solidFill>
                  <a:schemeClr val="tx1"/>
                </a:solidFill>
              </a:rPr>
              <a:pPr rtl="0">
                <a:spcAft>
                  <a:spcPts val="600"/>
                </a:spcAft>
              </a:pPr>
              <a:t>7</a:t>
            </a:fld>
            <a:endParaRPr lang="es-ES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26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818A645-2267-4F2E-9342-266D4D1D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icture containing bird, wearing, stuffed, colorful&#10;&#10;Description automatically generated">
            <a:extLst>
              <a:ext uri="{FF2B5EF4-FFF2-40B4-BE49-F238E27FC236}">
                <a16:creationId xmlns:a16="http://schemas.microsoft.com/office/drawing/2014/main" id="{EB0620B1-78EC-A940-8379-C1A482861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629" y="564542"/>
            <a:ext cx="6129222" cy="306461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D60390C-0E4C-4682-8246-AFA2E498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BA87F4-FB8A-4D91-B3F3-DFA78E0CC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4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480" y="4277802"/>
            <a:ext cx="5571877" cy="1622451"/>
          </a:xfrm>
        </p:spPr>
        <p:txBody>
          <a:bodyPr rtlCol="0">
            <a:normAutofit/>
          </a:bodyPr>
          <a:lstStyle/>
          <a:p>
            <a:pPr algn="r" rtl="0"/>
            <a:r>
              <a:rPr lang="es-ES" sz="6000" dirty="0"/>
              <a:t>¡Nos vemos pronto!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2" y="4190337"/>
            <a:ext cx="4369374" cy="1709915"/>
          </a:xfrm>
        </p:spPr>
        <p:txBody>
          <a:bodyPr rtlCol="0" anchor="ctr">
            <a:normAutofit/>
          </a:bodyPr>
          <a:lstStyle/>
          <a:p>
            <a:pPr rtl="0"/>
            <a:r>
              <a:rPr lang="es-ES" sz="1900" dirty="0"/>
              <a:t>	kpga2019@pomona.edu</a:t>
            </a:r>
          </a:p>
          <a:p>
            <a:pPr rtl="0"/>
            <a:r>
              <a:rPr lang="es-ES" sz="1900" dirty="0"/>
              <a:t>	</a:t>
            </a:r>
            <a:r>
              <a:rPr lang="es-ES" sz="1900" dirty="0" err="1"/>
              <a:t>Oldenborgcenter</a:t>
            </a:r>
            <a:endParaRPr lang="es-ES" sz="1900" dirty="0"/>
          </a:p>
          <a:p>
            <a:r>
              <a:rPr lang="es-ES" sz="1900" dirty="0"/>
              <a:t>	</a:t>
            </a:r>
            <a:r>
              <a:rPr lang="es-ES" sz="1900" dirty="0" err="1"/>
              <a:t>Oldenborg</a:t>
            </a:r>
            <a:r>
              <a:rPr lang="es-ES" sz="1900" dirty="0"/>
              <a:t> </a:t>
            </a:r>
            <a:r>
              <a:rPr lang="es-ES" sz="1900" dirty="0" err="1"/>
              <a:t>Language</a:t>
            </a:r>
            <a:r>
              <a:rPr lang="es-ES" sz="1900" dirty="0"/>
              <a:t> </a:t>
            </a:r>
            <a:r>
              <a:rPr lang="es-ES" sz="1900" dirty="0" err="1"/>
              <a:t>Tables</a:t>
            </a:r>
            <a:r>
              <a:rPr lang="es-ES" sz="1900" dirty="0"/>
              <a:t>: </a:t>
            </a:r>
            <a:r>
              <a:rPr lang="en-US" sz="1900" u="sng" dirty="0">
                <a:hlinkClick r:id="rId6" tooltip="https://sakai.claremont.edu/x/F3ph0I"/>
              </a:rPr>
              <a:t>https://sakai.claremont.edu/x/F3ph0I</a:t>
            </a:r>
            <a:endParaRPr lang="es-ES" sz="19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2A90F-45C2-4C9B-BAF6-9CE1F546C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Graphic 10" descr="Camera">
            <a:extLst>
              <a:ext uri="{FF2B5EF4-FFF2-40B4-BE49-F238E27FC236}">
                <a16:creationId xmlns:a16="http://schemas.microsoft.com/office/drawing/2014/main" id="{FE298C4E-C5AA-0A47-B47C-8D8CC967CD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71137" y="4624069"/>
            <a:ext cx="457200" cy="457200"/>
          </a:xfrm>
          <a:prstGeom prst="rect">
            <a:avLst/>
          </a:prstGeom>
        </p:spPr>
      </p:pic>
      <p:pic>
        <p:nvPicPr>
          <p:cNvPr id="16" name="Graphic 15" descr="Envelope">
            <a:extLst>
              <a:ext uri="{FF2B5EF4-FFF2-40B4-BE49-F238E27FC236}">
                <a16:creationId xmlns:a16="http://schemas.microsoft.com/office/drawing/2014/main" id="{3EF1DAAA-ACF4-AB4E-B596-84F9BAB31E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71137" y="4190338"/>
            <a:ext cx="457200" cy="457200"/>
          </a:xfrm>
          <a:prstGeom prst="rect">
            <a:avLst/>
          </a:prstGeom>
        </p:spPr>
      </p:pic>
      <p:pic>
        <p:nvPicPr>
          <p:cNvPr id="18" name="Graphic 17" descr="Chat">
            <a:extLst>
              <a:ext uri="{FF2B5EF4-FFF2-40B4-BE49-F238E27FC236}">
                <a16:creationId xmlns:a16="http://schemas.microsoft.com/office/drawing/2014/main" id="{7CF6F376-F2CF-2A48-9D1F-873F3F9A07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71137" y="508902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66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0D8A54-1D72-4F92-B62A-7D5313FD65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5F63BB-8299-4DC6-BEF4-D74C2867262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8D68FF4-BAD0-4642-AF13-8C81E6DA6F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324</Words>
  <Application>Microsoft Macintosh PowerPoint</Application>
  <PresentationFormat>Widescreen</PresentationFormat>
  <Paragraphs>45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Rockwell</vt:lpstr>
      <vt:lpstr>Rockwell Condensed</vt:lpstr>
      <vt:lpstr>Rockwell Extra Bold</vt:lpstr>
      <vt:lpstr>Wingdings</vt:lpstr>
      <vt:lpstr>Letras en madera</vt:lpstr>
      <vt:lpstr>DIETAS Y Nutrición    Jueves 3 DE Septiembre, 2020</vt:lpstr>
      <vt:lpstr>2 verdades y 1 mentira</vt:lpstr>
      <vt:lpstr>A soltar la lengua:</vt:lpstr>
      <vt:lpstr>Dietas 100% orgánicas</vt:lpstr>
      <vt:lpstr>PowerPoint Presentation</vt:lpstr>
      <vt:lpstr>Kinder sorpresa + cajita feliz</vt:lpstr>
      <vt:lpstr>A ponerse creativos:</vt:lpstr>
      <vt:lpstr>¡Nos vemos pronto!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DIETAS Y Nutrición    Jueves 3 DE Septiembre, 2020</dc:title>
  <dc:creator>Katherine Perez Gutierrez</dc:creator>
  <cp:lastModifiedBy>Katherine Perez Gutierrez</cp:lastModifiedBy>
  <cp:revision>3</cp:revision>
  <dcterms:created xsi:type="dcterms:W3CDTF">2020-09-03T23:13:31Z</dcterms:created>
  <dcterms:modified xsi:type="dcterms:W3CDTF">2020-12-01T21:39:51Z</dcterms:modified>
</cp:coreProperties>
</file>